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3" r:id="rId1"/>
  </p:sldMasterIdLst>
  <p:notesMasterIdLst>
    <p:notesMasterId r:id="rId16"/>
  </p:notesMasterIdLst>
  <p:sldIdLst>
    <p:sldId id="790" r:id="rId2"/>
    <p:sldId id="3070" r:id="rId3"/>
    <p:sldId id="3071" r:id="rId4"/>
    <p:sldId id="792" r:id="rId5"/>
    <p:sldId id="802" r:id="rId6"/>
    <p:sldId id="803" r:id="rId7"/>
    <p:sldId id="804" r:id="rId8"/>
    <p:sldId id="3073" r:id="rId9"/>
    <p:sldId id="797" r:id="rId10"/>
    <p:sldId id="798" r:id="rId11"/>
    <p:sldId id="799" r:id="rId12"/>
    <p:sldId id="800" r:id="rId13"/>
    <p:sldId id="801" r:id="rId14"/>
    <p:sldId id="788" r:id="rId15"/>
  </p:sldIdLst>
  <p:sldSz cx="9902825" cy="6858000"/>
  <p:notesSz cx="6858000" cy="9144000"/>
  <p:embeddedFontLst>
    <p:embeddedFont>
      <p:font typeface="Samsung Sharp Sans Bold" pitchFamily="2" charset="0"/>
      <p:bold r:id="rId17"/>
    </p:embeddedFont>
    <p:embeddedFont>
      <p:font typeface="SamsungOneKorean 700" panose="020B0803030303020204" pitchFamily="50" charset="-127"/>
      <p:bold r:id="rId18"/>
    </p:embeddedFont>
    <p:embeddedFont>
      <p:font typeface="SamsungOneKorean 400" panose="020B0503030303020204" pitchFamily="50" charset="-127"/>
      <p:regular r:id="rId19"/>
    </p:embeddedFont>
    <p:embeddedFont>
      <p:font typeface="SamsungOne-400" panose="020B0503030303020204" pitchFamily="34" charset="0"/>
      <p:regular r:id="rId20"/>
    </p:embeddedFont>
    <p:embeddedFont>
      <p:font typeface="Samsung Sharp Sans Regular" pitchFamily="2" charset="0"/>
      <p:bold r:id="rId21"/>
    </p:embeddedFont>
    <p:embeddedFont>
      <p:font typeface="Arial Unicode MS" panose="020B0604020202020204" pitchFamily="50" charset="-127"/>
      <p:regular r:id="rId22"/>
    </p:embeddedFont>
    <p:embeddedFont>
      <p:font typeface="SamsungOne 400" panose="020B0503030303020204" pitchFamily="34" charset="0"/>
      <p:regular r:id="rId23"/>
    </p:embeddedFont>
    <p:embeddedFont>
      <p:font typeface="SamsungOne 700" panose="020B0803030303020204" pitchFamily="34" charset="0"/>
      <p:bold r:id="rId24"/>
    </p:embeddedFont>
    <p:embeddedFont>
      <p:font typeface="Samsung Sharp Sans" pitchFamily="2" charset="0"/>
      <p:bold r:id="rId25"/>
    </p:embeddedFont>
    <p:embeddedFont>
      <p:font typeface="SamsungOne-700" panose="020B0803030303020204" pitchFamily="34" charset="0"/>
      <p:bold r:id="rId26"/>
    </p:embeddedFont>
    <p:embeddedFont>
      <p:font typeface="Calibri" panose="020F0502020204030204" pitchFamily="34" charset="0"/>
      <p:regular r:id="rId27"/>
      <p:bold r:id="rId28"/>
      <p:italic r:id="rId29"/>
      <p:boldItalic r:id="rId30"/>
    </p:embeddedFont>
    <p:embeddedFont>
      <p:font typeface="맑은 고딕" panose="020B0503020000020004" pitchFamily="50" charset="-127"/>
      <p:regular r:id="rId31"/>
      <p:bold r:id="rId32"/>
    </p:embeddedFont>
    <p:embeddedFont>
      <p:font typeface="SamsungOne 400C" panose="020B0506030303020204" pitchFamily="34" charset="0"/>
      <p:regular r:id="rId33"/>
    </p:embeddedFont>
    <p:embeddedFont>
      <p:font typeface="Samsung Sharp Sans Medium" pitchFamily="2" charset="0"/>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1429A0"/>
    <a:srgbClr val="00000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4" autoAdjust="0"/>
    <p:restoredTop sz="88208" autoAdjust="0"/>
  </p:normalViewPr>
  <p:slideViewPr>
    <p:cSldViewPr snapToGrid="0">
      <p:cViewPr varScale="1">
        <p:scale>
          <a:sx n="103" d="100"/>
          <a:sy n="103" d="100"/>
        </p:scale>
        <p:origin x="1604" y="78"/>
      </p:cViewPr>
      <p:guideLst>
        <p:guide pos="3119"/>
        <p:guide orient="horz" pos="216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2023-09-12</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en-US" altLang="ko-KR" sz="1200" b="1" dirty="0"/>
              <a:t>[Key message]</a:t>
            </a:r>
          </a:p>
          <a:p>
            <a:r>
              <a:rPr lang="en" altLang="ko-KR" b="0" dirty="0">
                <a:latin typeface="SamsungOne-400" panose="020B0503030303020204"/>
              </a:rPr>
              <a:t>The official duration of the capstone project is 20 days.</a:t>
            </a:r>
          </a:p>
          <a:p>
            <a:r>
              <a:rPr lang="en" altLang="ko-KR" b="0" dirty="0">
                <a:latin typeface="SamsungOne-400" panose="020B0503030303020204"/>
              </a:rPr>
              <a:t>There are 3 times presentations:</a:t>
            </a:r>
          </a:p>
          <a:p>
            <a:r>
              <a:rPr lang="en" altLang="ko-KR" b="0" dirty="0">
                <a:latin typeface="SamsungOne-400" panose="020B0503030303020204"/>
              </a:rPr>
              <a:t>   - Preliminary presentation about project topics on the Day 5.</a:t>
            </a:r>
          </a:p>
          <a:p>
            <a:r>
              <a:rPr lang="en" altLang="ko-KR" b="0" dirty="0">
                <a:latin typeface="SamsungOne-400" panose="020B0503030303020204"/>
              </a:rPr>
              <a:t>   - Prototype demo on the Day 11.</a:t>
            </a:r>
          </a:p>
          <a:p>
            <a:r>
              <a:rPr lang="en" altLang="ko-KR" b="0" dirty="0">
                <a:latin typeface="SamsungOne-400" panose="020B0503030303020204"/>
              </a:rPr>
              <a:t>   - Final presentation on the Day 20.</a:t>
            </a:r>
          </a:p>
          <a:p>
            <a:pPr marL="171450" indent="-171450">
              <a:buFont typeface="Arial" panose="020B0604020202020204" pitchFamily="34" charset="0"/>
              <a:buChar char="•"/>
            </a:pPr>
            <a:r>
              <a:rPr lang="en-US" altLang="ko-KR" sz="1200" baseline="0" dirty="0"/>
              <a:t>It can never be over emphasized that time management is crucial in successful completion of the capstone project.</a:t>
            </a:r>
            <a:endParaRPr lang="en-US" altLang="ko-KR" sz="120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a:t>
            </a:fld>
            <a:endParaRPr lang="ko-KR" altLang="en-US" dirty="0"/>
          </a:p>
        </p:txBody>
      </p:sp>
    </p:spTree>
    <p:extLst>
      <p:ext uri="{BB962C8B-B14F-4D97-AF65-F5344CB8AC3E}">
        <p14:creationId xmlns:p14="http://schemas.microsoft.com/office/powerpoint/2010/main" val="154408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192320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latin typeface="SamsungOne-400" panose="020B0503030303020204"/>
              </a:rPr>
              <a:t>[Key Message]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a:rPr>
              <a:t>In the prototyping stage, students should present to the instructor, their data ingestion and data preparation strategy and architecture. It should include the various data sources (a typical Data Engineering project will involve multiple data sources and formats) and their data ingestion pipeline.  It should also include expected transformations necessary to the data set and the tools they plan to use to accomplish this. Finally, the prototyping stage is NOT meant to include any actual coding. It should be a presentation that includes diagrams of their ingestion pipeline and transformation pipeline.</a:t>
            </a:r>
            <a:endParaRPr lang="ko-KR" altLang="en-US" dirty="0">
              <a:latin typeface="SamsungOne-400" panose="020B0503030303020204"/>
            </a:endParaRPr>
          </a:p>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323671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a:rPr>
              <a:t>[Instructor Guide] </a:t>
            </a:r>
          </a:p>
          <a:p>
            <a:r>
              <a:rPr lang="en" altLang="ko-KR" dirty="0"/>
              <a:t>For the rest of the time in 1</a:t>
            </a:r>
            <a:r>
              <a:rPr lang="en" altLang="ko-KR" baseline="30000" dirty="0"/>
              <a:t>st</a:t>
            </a:r>
            <a:r>
              <a:rPr lang="en" altLang="ko-KR" dirty="0"/>
              <a:t> day, let each team discuss which topic they will work on in capstone project.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7</a:t>
            </a:fld>
            <a:endParaRPr lang="ko-KR" altLang="en-US" dirty="0"/>
          </a:p>
        </p:txBody>
      </p:sp>
    </p:spTree>
    <p:extLst>
      <p:ext uri="{BB962C8B-B14F-4D97-AF65-F5344CB8AC3E}">
        <p14:creationId xmlns:p14="http://schemas.microsoft.com/office/powerpoint/2010/main" val="78795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956667998"/>
      </p:ext>
    </p:extLst>
  </p:cSld>
  <p:clrMapOvr>
    <a:masterClrMapping/>
  </p:clrMapOvr>
  <p:extLst mod="1">
    <p:ext uri="{DCECCB84-F9BA-43D5-87BE-67443E8EF086}">
      <p15:sldGuideLst xmlns:p15="http://schemas.microsoft.com/office/powerpoint/2012/main">
        <p15:guide id="2" pos="285">
          <p15:clr>
            <a:srgbClr val="FBAE40"/>
          </p15:clr>
        </p15:guide>
        <p15:guide id="3" pos="59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1444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15" name="텍스트 개체 틀 3">
            <a:extLst>
              <a:ext uri="{FF2B5EF4-FFF2-40B4-BE49-F238E27FC236}">
                <a16:creationId xmlns:a16="http://schemas.microsoft.com/office/drawing/2014/main" xmlns="" id="{AC93F9AC-4BB5-4E2D-8093-19270B267164}"/>
              </a:ext>
            </a:extLst>
          </p:cNvPr>
          <p:cNvSpPr>
            <a:spLocks noGrp="1"/>
          </p:cNvSpPr>
          <p:nvPr>
            <p:ph type="body" sz="quarter" idx="10" hasCustomPrompt="1"/>
          </p:nvPr>
        </p:nvSpPr>
        <p:spPr>
          <a:xfrm>
            <a:off x="985007" y="2524714"/>
            <a:ext cx="4616240" cy="1329932"/>
          </a:xfrm>
          <a:prstGeom prst="rect">
            <a:avLst/>
          </a:prstGeom>
        </p:spPr>
        <p:txBody>
          <a:bodyPr lIns="0" tIns="0" rIns="0" bIns="0" anchor="t"/>
          <a:lstStyle>
            <a:lvl1pPr marL="0" indent="0">
              <a:lnSpc>
                <a:spcPct val="100000"/>
              </a:lnSpc>
              <a:spcBef>
                <a:spcPts val="0"/>
              </a:spcBef>
              <a:buNone/>
              <a:defRPr sz="4399">
                <a:latin typeface="Samsung Sharp Sans"/>
              </a:defRPr>
            </a:lvl1pPr>
          </a:lstStyle>
          <a:p>
            <a:pPr lvl="0"/>
            <a:r>
              <a:rPr lang="en-US"/>
              <a:t>Title 1</a:t>
            </a:r>
          </a:p>
          <a:p>
            <a:pPr lvl="0"/>
            <a:r>
              <a:rPr lang="en-US"/>
              <a:t>Title 2</a:t>
            </a:r>
          </a:p>
        </p:txBody>
      </p:sp>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70"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3"/>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38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3800"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5"/>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9" name="직사각형 8">
            <a:extLst>
              <a:ext uri="{FF2B5EF4-FFF2-40B4-BE49-F238E27FC236}">
                <a16:creationId xmlns:a16="http://schemas.microsoft.com/office/drawing/2014/main" xmlns="" id="{978045EE-4149-4D34-BDD0-4CED7F53CB86}"/>
              </a:ext>
            </a:extLst>
          </p:cNvPr>
          <p:cNvSpPr/>
          <p:nvPr userDrawn="1"/>
        </p:nvSpPr>
        <p:spPr>
          <a:xfrm>
            <a:off x="719769" y="2095280"/>
            <a:ext cx="59989"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914">
              <a:defRPr/>
            </a:pPr>
            <a:endParaRPr lang="ko-KR" altLang="en-US" sz="1662"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5D8DECC6-E1CF-42DF-AFF2-431EEB2BDEB9}"/>
              </a:ext>
            </a:extLst>
          </p:cNvPr>
          <p:cNvSpPr/>
          <p:nvPr userDrawn="1"/>
        </p:nvSpPr>
        <p:spPr>
          <a:xfrm>
            <a:off x="719769" y="4157762"/>
            <a:ext cx="59989"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914">
              <a:defRPr/>
            </a:pPr>
            <a:endParaRPr lang="ko-KR" altLang="en-US" sz="1662" dirty="0">
              <a:solidFill>
                <a:prstClr val="white"/>
              </a:solidFill>
              <a:latin typeface="Calibri" panose="020F0502020204030204"/>
              <a:ea typeface="맑은 고딕" panose="020B0503020000020004" pitchFamily="50" charset="-127"/>
            </a:endParaRPr>
          </a:p>
        </p:txBody>
      </p:sp>
      <p:sp>
        <p:nvSpPr>
          <p:cNvPr id="21" name="텍스트 개체 틀 19">
            <a:extLst>
              <a:ext uri="{FF2B5EF4-FFF2-40B4-BE49-F238E27FC236}">
                <a16:creationId xmlns:a16="http://schemas.microsoft.com/office/drawing/2014/main" xmlns="" id="{99B695B2-CFFD-4F01-8492-DC3B0949AD42}"/>
              </a:ext>
            </a:extLst>
          </p:cNvPr>
          <p:cNvSpPr>
            <a:spLocks noGrp="1"/>
          </p:cNvSpPr>
          <p:nvPr>
            <p:ph type="body" sz="quarter" idx="12" hasCustomPrompt="1"/>
          </p:nvPr>
        </p:nvSpPr>
        <p:spPr>
          <a:xfrm>
            <a:off x="985007" y="2066881"/>
            <a:ext cx="5475500" cy="310896"/>
          </a:xfrm>
          <a:prstGeom prst="rect">
            <a:avLst/>
          </a:prstGeom>
        </p:spPr>
        <p:txBody>
          <a:bodyPr lIns="0" tIns="0" rIns="0" anchor="ctr"/>
          <a:lstStyle>
            <a:lvl1pPr marL="0" indent="0">
              <a:lnSpc>
                <a:spcPct val="100000"/>
              </a:lnSpc>
              <a:spcBef>
                <a:spcPts val="0"/>
              </a:spcBef>
              <a:buNone/>
              <a:defRPr sz="1999">
                <a:solidFill>
                  <a:schemeClr val="bg1">
                    <a:lumMod val="50000"/>
                  </a:schemeClr>
                </a:solidFill>
                <a:latin typeface="Samsung Sharp Sans"/>
              </a:defRPr>
            </a:lvl1pPr>
          </a:lstStyle>
          <a:p>
            <a:pPr lvl="0"/>
            <a:r>
              <a:rPr lang="en-US"/>
              <a:t>Chapter 1.</a:t>
            </a:r>
          </a:p>
        </p:txBody>
      </p:sp>
      <p:sp>
        <p:nvSpPr>
          <p:cNvPr id="18" name="직사각형 133">
            <a:extLst>
              <a:ext uri="{FF2B5EF4-FFF2-40B4-BE49-F238E27FC236}">
                <a16:creationId xmlns:a16="http://schemas.microsoft.com/office/drawing/2014/main" xmlns="" id="{E9FB640B-46E8-4BA3-B89E-CF58C8027238}"/>
              </a:ext>
            </a:extLst>
          </p:cNvPr>
          <p:cNvSpPr/>
          <p:nvPr userDrawn="1"/>
        </p:nvSpPr>
        <p:spPr>
          <a:xfrm>
            <a:off x="989683" y="4157758"/>
            <a:ext cx="263191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defRPr/>
            </a:pPr>
            <a:r>
              <a:rPr lang="en-US" altLang="ko-KR" sz="2099" dirty="0">
                <a:solidFill>
                  <a:srgbClr val="1428A0"/>
                </a:solidFill>
                <a:latin typeface="Samsung Sharp Sans"/>
                <a:ea typeface="Samsung Sharp Sans Regular" pitchFamily="2" charset="0"/>
                <a:cs typeface="Samsung Sharp Sans Regular" pitchFamily="2" charset="0"/>
              </a:rPr>
              <a:t>Big</a:t>
            </a:r>
            <a:r>
              <a:rPr lang="ko-KR" altLang="en-US" sz="2099" dirty="0">
                <a:solidFill>
                  <a:srgbClr val="1428A0"/>
                </a:solidFill>
                <a:latin typeface="Samsung Sharp Sans"/>
                <a:ea typeface="Samsung Sharp Sans Regular" pitchFamily="2" charset="0"/>
                <a:cs typeface="Samsung Sharp Sans Regular" pitchFamily="2" charset="0"/>
              </a:rPr>
              <a:t> </a:t>
            </a:r>
            <a:r>
              <a:rPr lang="en-US" altLang="ko-KR" sz="2099" dirty="0">
                <a:solidFill>
                  <a:srgbClr val="1428A0"/>
                </a:solidFill>
                <a:latin typeface="Samsung Sharp Sans"/>
                <a:ea typeface="Samsung Sharp Sans Regular" pitchFamily="2" charset="0"/>
                <a:cs typeface="Samsung Sharp Sans Regular" pitchFamily="2" charset="0"/>
              </a:rPr>
              <a:t>Data Course</a:t>
            </a:r>
            <a:endParaRPr lang="ko-KR" altLang="en-US" sz="2099" dirty="0">
              <a:solidFill>
                <a:srgbClr val="1428A0"/>
              </a:solidFill>
              <a:latin typeface="Samsung Sharp Sans"/>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119778138"/>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a16="http://schemas.microsoft.com/office/drawing/2014/main" xmlns=""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dirty="0">
                <a:solidFill>
                  <a:srgbClr val="1428A0"/>
                </a:solidFill>
                <a:latin typeface="Samsung Sharp Sans" pitchFamily="2" charset="0"/>
                <a:ea typeface="Samsung Sharp Sans" pitchFamily="2" charset="0"/>
                <a:cs typeface="Samsung Sharp Sans" pitchFamily="2" charset="0"/>
              </a:rPr>
              <a:t>Big</a:t>
            </a:r>
            <a:r>
              <a:rPr lang="ko-KR" altLang="en-US" sz="2400" dirty="0">
                <a:solidFill>
                  <a:srgbClr val="1428A0"/>
                </a:solidFill>
                <a:latin typeface="Samsung Sharp Sans" pitchFamily="2" charset="0"/>
                <a:ea typeface="Samsung Sharp Sans" pitchFamily="2" charset="0"/>
                <a:cs typeface="Samsung Sharp Sans" pitchFamily="2" charset="0"/>
              </a:rPr>
              <a:t> </a:t>
            </a:r>
            <a:r>
              <a:rPr lang="en-US" altLang="ko-KR" sz="2400" dirty="0">
                <a:solidFill>
                  <a:srgbClr val="1428A0"/>
                </a:solidFill>
                <a:latin typeface="Samsung Sharp Sans" pitchFamily="2" charset="0"/>
                <a:ea typeface="Samsung Sharp Sans" pitchFamily="2" charset="0"/>
                <a:cs typeface="Samsung Sharp Sans" pitchFamily="2" charset="0"/>
              </a:rPr>
              <a:t>Data</a:t>
            </a:r>
            <a:r>
              <a:rPr lang="ko-KR" altLang="en-US" sz="2400" dirty="0">
                <a:solidFill>
                  <a:srgbClr val="1428A0"/>
                </a:solidFill>
                <a:latin typeface="Samsung Sharp Sans" pitchFamily="2" charset="0"/>
                <a:ea typeface="Samsung Sharp Sans" pitchFamily="2" charset="0"/>
                <a:cs typeface="Samsung Sharp Sans" pitchFamily="2" charset="0"/>
              </a:rPr>
              <a:t> </a:t>
            </a:r>
            <a:r>
              <a:rPr lang="en-US" altLang="ko-KR" sz="2400" dirty="0">
                <a:solidFill>
                  <a:srgbClr val="1428A0"/>
                </a:solidFill>
                <a:latin typeface="Samsung Sharp Sans" pitchFamily="2" charset="0"/>
                <a:ea typeface="Samsung Sharp Sans" pitchFamily="2" charset="0"/>
                <a:cs typeface="Samsung Sharp Sans" pitchFamily="2" charset="0"/>
              </a:rPr>
              <a:t>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xmlns=""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a16="http://schemas.microsoft.com/office/drawing/2014/main" xmlns=""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a16="http://schemas.microsoft.com/office/drawing/2014/main" xmlns=""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0322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직사각형 133">
            <a:extLst>
              <a:ext uri="{FF2B5EF4-FFF2-40B4-BE49-F238E27FC236}">
                <a16:creationId xmlns:a16="http://schemas.microsoft.com/office/drawing/2014/main" xmlns="" id="{7A4BCBFF-5289-45FE-BA09-DFF42AF8A347}"/>
              </a:ext>
            </a:extLst>
          </p:cNvPr>
          <p:cNvSpPr/>
          <p:nvPr userDrawn="1"/>
        </p:nvSpPr>
        <p:spPr>
          <a:xfrm>
            <a:off x="990000" y="4157757"/>
            <a:ext cx="2641721"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Big Data Course</a:t>
            </a:r>
            <a:endParaRPr lang="ko-KR" altLang="en-US" sz="2100" dirty="0">
              <a:solidFill>
                <a:srgbClr val="1428A0"/>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4AA6CFBD-D9B3-4245-A68B-1D7EC1CB6F07}"/>
              </a:ext>
            </a:extLst>
          </p:cNvPr>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1B2EB59A-603F-4715-ABA1-D9DF69D44512}"/>
              </a:ext>
            </a:extLst>
          </p:cNvPr>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3" name="제목 2">
            <a:extLst>
              <a:ext uri="{FF2B5EF4-FFF2-40B4-BE49-F238E27FC236}">
                <a16:creationId xmlns:a16="http://schemas.microsoft.com/office/drawing/2014/main" xmlns="" id="{CF6BC111-C555-4B09-8375-33C4F4C2FBB5}"/>
              </a:ext>
            </a:extLst>
          </p:cNvPr>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
        <p:nvSpPr>
          <p:cNvPr id="17" name="텍스트 개체 틀 18">
            <a:extLst>
              <a:ext uri="{FF2B5EF4-FFF2-40B4-BE49-F238E27FC236}">
                <a16:creationId xmlns:a16="http://schemas.microsoft.com/office/drawing/2014/main" xmlns="" id="{CBEAE583-0BAA-455B-9555-B00A4FE8B1C9}"/>
              </a:ext>
            </a:extLst>
          </p:cNvPr>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Tree>
    <p:extLst>
      <p:ext uri="{BB962C8B-B14F-4D97-AF65-F5344CB8AC3E}">
        <p14:creationId xmlns:p14="http://schemas.microsoft.com/office/powerpoint/2010/main" val="690312953"/>
      </p:ext>
    </p:extLst>
  </p:cSld>
  <p:clrMapOvr>
    <a:masterClrMapping/>
  </p:clrMapOvr>
  <p:extLst>
    <p:ext uri="{DCECCB84-F9BA-43D5-87BE-67443E8EF086}">
      <p15:sldGuideLst xmlns:p15="http://schemas.microsoft.com/office/powerpoint/2012/main">
        <p15:guide id="1" orient="horz" pos="2614" userDrawn="1">
          <p15:clr>
            <a:srgbClr val="FBAE40"/>
          </p15:clr>
        </p15:guide>
        <p15:guide id="2" pos="443" userDrawn="1">
          <p15:clr>
            <a:srgbClr val="FBAE40"/>
          </p15:clr>
        </p15:guide>
        <p15:guide id="3" pos="5955">
          <p15:clr>
            <a:srgbClr val="FBAE40"/>
          </p15:clr>
        </p15:guide>
        <p15:guide id="4" pos="6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a:extLst>
              <a:ext uri="{FF2B5EF4-FFF2-40B4-BE49-F238E27FC236}">
                <a16:creationId xmlns:a16="http://schemas.microsoft.com/office/drawing/2014/main" xmlns=""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a16="http://schemas.microsoft.com/office/drawing/2014/main" xmlns=""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a16="http://schemas.microsoft.com/office/drawing/2014/main" xmlns=""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a16="http://schemas.microsoft.com/office/drawing/2014/main" xmlns=""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a16="http://schemas.microsoft.com/office/drawing/2014/main" xmlns="" id="{3A9667F7-80AD-4A7A-8543-285975B06BE3}"/>
              </a:ext>
            </a:extLst>
          </p:cNvPr>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a16="http://schemas.microsoft.com/office/drawing/2014/main" xmlns=""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a16="http://schemas.microsoft.com/office/drawing/2014/main" xmlns=""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extLst>
      <p:ext uri="{BB962C8B-B14F-4D97-AF65-F5344CB8AC3E}">
        <p14:creationId xmlns:p14="http://schemas.microsoft.com/office/powerpoint/2010/main" val="3102046736"/>
      </p:ext>
    </p:extLst>
  </p:cSld>
  <p:clrMapOvr>
    <a:masterClrMapping/>
  </p:clrMapOvr>
  <p:extLst mod="1">
    <p:ext uri="{DCECCB84-F9BA-43D5-87BE-67443E8EF086}">
      <p15:sldGuideLst xmlns:p15="http://schemas.microsoft.com/office/powerpoint/2012/main">
        <p15:guide id="1" orient="horz" pos="902" userDrawn="1">
          <p15:clr>
            <a:srgbClr val="FBAE40"/>
          </p15:clr>
        </p15:guide>
        <p15:guide id="2" pos="285">
          <p15:clr>
            <a:srgbClr val="FBAE40"/>
          </p15:clr>
        </p15:guide>
        <p15:guide id="3" pos="5955">
          <p15:clr>
            <a:srgbClr val="FBAE40"/>
          </p15:clr>
        </p15:guide>
        <p15:guide id="4" pos="3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a:extLst>
              <a:ext uri="{FF2B5EF4-FFF2-40B4-BE49-F238E27FC236}">
                <a16:creationId xmlns:a16="http://schemas.microsoft.com/office/drawing/2014/main" xmlns=""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34159522"/>
      </p:ext>
    </p:extLst>
  </p:cSld>
  <p:clrMapOvr>
    <a:masterClrMapping/>
  </p:clrMapOvr>
  <p:extLst mod="1">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779621428"/>
      </p:ext>
    </p:extLst>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E75758B0-2429-4331-898E-5EEED60D4280}"/>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942502544"/>
      </p:ext>
    </p:extLst>
  </p:cSld>
  <p:clrMapOvr>
    <a:masterClrMapping/>
  </p:clrMapOvr>
  <p:extLst mod="1">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5960DC7-D671-485D-92B0-FEED6CE658A3}"/>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343950608"/>
      </p:ext>
    </p:extLst>
  </p:cSld>
  <p:clrMapOvr>
    <a:masterClrMapping/>
  </p:clrMapOvr>
  <p:extLst mod="1">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2023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2278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28821"/>
      </p:ext>
    </p:extLst>
  </p:cSld>
  <p:clrMap bg1="lt1" tx1="dk1" bg2="lt2" tx2="dk2" accent1="accent1" accent2="accent2" accent3="accent3" accent4="accent4" accent5="accent5" accent6="accent6" hlink="hlink" folHlink="folHlink"/>
  <p:sldLayoutIdLst>
    <p:sldLayoutId id="2147483684" r:id="rId1"/>
    <p:sldLayoutId id="2147483691" r:id="rId2"/>
    <p:sldLayoutId id="2147483685" r:id="rId3"/>
    <p:sldLayoutId id="2147483687" r:id="rId4"/>
    <p:sldLayoutId id="2147483694" r:id="rId5"/>
    <p:sldLayoutId id="2147483693" r:id="rId6"/>
    <p:sldLayoutId id="2147483686" r:id="rId7"/>
    <p:sldLayoutId id="2147483688" r:id="rId8"/>
    <p:sldLayoutId id="2147483689" r:id="rId9"/>
    <p:sldLayoutId id="2147483690" r:id="rId10"/>
    <p:sldLayoutId id="2147483696" r:id="rId11"/>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package" Target="../embeddings/Microsoft_Word_Document3.docx"/><Relationship Id="rId3" Type="http://schemas.openxmlformats.org/officeDocument/2006/relationships/notesSlide" Target="../notesSlides/notesSlide1.xml"/><Relationship Id="rId7" Type="http://schemas.openxmlformats.org/officeDocument/2006/relationships/image" Target="../media/image13.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package" Target="../embeddings/Microsoft_PowerPoint_Presentation2.pptx"/><Relationship Id="rId5" Type="http://schemas.openxmlformats.org/officeDocument/2006/relationships/image" Target="../media/image12.wmf"/><Relationship Id="rId4" Type="http://schemas.openxmlformats.org/officeDocument/2006/relationships/package" Target="../embeddings/Microsoft_PowerPoint_Presentation1.pptx"/><Relationship Id="rId9" Type="http://schemas.openxmlformats.org/officeDocument/2006/relationships/image" Target="../media/image14.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package" Target="../embeddings/Microsoft_PowerPoint_Presentation5.pptx"/><Relationship Id="rId5" Type="http://schemas.openxmlformats.org/officeDocument/2006/relationships/image" Target="../media/image15.wmf"/><Relationship Id="rId4" Type="http://schemas.openxmlformats.org/officeDocument/2006/relationships/package" Target="../embeddings/Microsoft_Excel_Worksheet4.xlsx"/></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6.wmf"/><Relationship Id="rId4" Type="http://schemas.openxmlformats.org/officeDocument/2006/relationships/package" Target="../embeddings/Microsoft_PowerPoint_Presentation6.pptx"/></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package" Target="../embeddings/Microsoft_Word_Document8.docx"/><Relationship Id="rId5" Type="http://schemas.openxmlformats.org/officeDocument/2006/relationships/image" Target="../media/image16.wmf"/><Relationship Id="rId4" Type="http://schemas.openxmlformats.org/officeDocument/2006/relationships/package" Target="../embeddings/Microsoft_PowerPoint_Presentation7.pptx"/></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133">
            <a:extLst>
              <a:ext uri="{FF2B5EF4-FFF2-40B4-BE49-F238E27FC236}">
                <a16:creationId xmlns="" xmlns:a16="http://schemas.microsoft.com/office/drawing/2014/main" id="{A14E28ED-9373-4950-9AA4-B9CBE68EE6E3}"/>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spTree>
    <p:extLst>
      <p:ext uri="{BB962C8B-B14F-4D97-AF65-F5344CB8AC3E}">
        <p14:creationId xmlns:p14="http://schemas.microsoft.com/office/powerpoint/2010/main" val="400912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 FAQ</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pSp>
        <p:nvGrpSpPr>
          <p:cNvPr id="22" name="그룹 21">
            <a:extLst>
              <a:ext uri="{FF2B5EF4-FFF2-40B4-BE49-F238E27FC236}">
                <a16:creationId xmlns:a16="http://schemas.microsoft.com/office/drawing/2014/main" xmlns="" id="{7778F136-90EE-45D7-86E5-FD12C70042DE}"/>
              </a:ext>
            </a:extLst>
          </p:cNvPr>
          <p:cNvGrpSpPr/>
          <p:nvPr/>
        </p:nvGrpSpPr>
        <p:grpSpPr>
          <a:xfrm>
            <a:off x="558800" y="1528482"/>
            <a:ext cx="8785225" cy="1578671"/>
            <a:chOff x="558800" y="2232686"/>
            <a:chExt cx="8785225" cy="1578671"/>
          </a:xfrm>
        </p:grpSpPr>
        <p:grpSp>
          <p:nvGrpSpPr>
            <p:cNvPr id="23" name="그룹 22">
              <a:extLst>
                <a:ext uri="{FF2B5EF4-FFF2-40B4-BE49-F238E27FC236}">
                  <a16:creationId xmlns:a16="http://schemas.microsoft.com/office/drawing/2014/main" xmlns="" id="{3547A98A-1AB9-4211-8B1B-826EF908EF76}"/>
                </a:ext>
              </a:extLst>
            </p:cNvPr>
            <p:cNvGrpSpPr/>
            <p:nvPr/>
          </p:nvGrpSpPr>
          <p:grpSpPr>
            <a:xfrm>
              <a:off x="558800" y="2232686"/>
              <a:ext cx="8785225" cy="215444"/>
              <a:chOff x="1027113" y="2045625"/>
              <a:chExt cx="8785225" cy="215444"/>
            </a:xfrm>
          </p:grpSpPr>
          <p:sp>
            <p:nvSpPr>
              <p:cNvPr id="25" name="직사각형 24">
                <a:extLst>
                  <a:ext uri="{FF2B5EF4-FFF2-40B4-BE49-F238E27FC236}">
                    <a16:creationId xmlns:a16="http://schemas.microsoft.com/office/drawing/2014/main" xmlns="" id="{824634B2-2F94-4782-B7B3-35A1CA3290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xmlns="" id="{D8A0BEC4-F2B0-45B8-A494-539C8CE3578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1. What is a capstone project? </a:t>
                </a:r>
              </a:p>
            </p:txBody>
          </p:sp>
        </p:grpSp>
        <p:sp>
          <p:nvSpPr>
            <p:cNvPr id="24" name="직사각형 23">
              <a:extLst>
                <a:ext uri="{FF2B5EF4-FFF2-40B4-BE49-F238E27FC236}">
                  <a16:creationId xmlns:a16="http://schemas.microsoft.com/office/drawing/2014/main" xmlns="" id="{C93D02ED-C465-4DFD-B8FA-DAB715BEC41E}"/>
                </a:ext>
              </a:extLst>
            </p:cNvPr>
            <p:cNvSpPr/>
            <p:nvPr/>
          </p:nvSpPr>
          <p:spPr>
            <a:xfrm>
              <a:off x="711200" y="2557955"/>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 comprehensive experience to build a personal portfolio through problem solving.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must demonstrate sufficient novelty and uniqueness.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must be completed during the given time frame.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 team-based activity where collaboration is essential to complete project successfully. </a:t>
              </a:r>
            </a:p>
          </p:txBody>
        </p:sp>
      </p:grpSp>
    </p:spTree>
    <p:extLst>
      <p:ext uri="{BB962C8B-B14F-4D97-AF65-F5344CB8AC3E}">
        <p14:creationId xmlns:p14="http://schemas.microsoft.com/office/powerpoint/2010/main" val="217176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 FAQ</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pSp>
        <p:nvGrpSpPr>
          <p:cNvPr id="12" name="그룹 8">
            <a:extLst>
              <a:ext uri="{FF2B5EF4-FFF2-40B4-BE49-F238E27FC236}">
                <a16:creationId xmlns:a16="http://schemas.microsoft.com/office/drawing/2014/main" xmlns="" id="{9AF35F3F-7C0B-4792-8387-EC175D93A516}"/>
              </a:ext>
            </a:extLst>
          </p:cNvPr>
          <p:cNvGrpSpPr/>
          <p:nvPr/>
        </p:nvGrpSpPr>
        <p:grpSpPr>
          <a:xfrm>
            <a:off x="558800" y="1528482"/>
            <a:ext cx="8785225" cy="4399956"/>
            <a:chOff x="558800" y="2232686"/>
            <a:chExt cx="8785225" cy="4399956"/>
          </a:xfrm>
        </p:grpSpPr>
        <p:grpSp>
          <p:nvGrpSpPr>
            <p:cNvPr id="15" name="그룹 10">
              <a:extLst>
                <a:ext uri="{FF2B5EF4-FFF2-40B4-BE49-F238E27FC236}">
                  <a16:creationId xmlns:a16="http://schemas.microsoft.com/office/drawing/2014/main" xmlns="" id="{B0DA2E04-875F-4C4B-9B86-14BD96ECDE4B}"/>
                </a:ext>
              </a:extLst>
            </p:cNvPr>
            <p:cNvGrpSpPr/>
            <p:nvPr/>
          </p:nvGrpSpPr>
          <p:grpSpPr>
            <a:xfrm>
              <a:off x="558800" y="2232686"/>
              <a:ext cx="8785225" cy="215444"/>
              <a:chOff x="1027113" y="2045625"/>
              <a:chExt cx="8785225" cy="215444"/>
            </a:xfrm>
          </p:grpSpPr>
          <p:sp>
            <p:nvSpPr>
              <p:cNvPr id="17" name="직사각형 15">
                <a:extLst>
                  <a:ext uri="{FF2B5EF4-FFF2-40B4-BE49-F238E27FC236}">
                    <a16:creationId xmlns:a16="http://schemas.microsoft.com/office/drawing/2014/main" xmlns="" id="{25EDE8DD-3D06-47E4-B8B5-3B150CA39B2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6">
                <a:extLst>
                  <a:ext uri="{FF2B5EF4-FFF2-40B4-BE49-F238E27FC236}">
                    <a16:creationId xmlns:a16="http://schemas.microsoft.com/office/drawing/2014/main" xmlns="" id="{F864A0A5-814C-4708-89C3-E15601F5D87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2. Are there any restrictions in a capstone project? </a:t>
                </a:r>
              </a:p>
            </p:txBody>
          </p:sp>
        </p:grpSp>
        <p:sp>
          <p:nvSpPr>
            <p:cNvPr id="16" name="직사각형 14">
              <a:extLst>
                <a:ext uri="{FF2B5EF4-FFF2-40B4-BE49-F238E27FC236}">
                  <a16:creationId xmlns:a16="http://schemas.microsoft.com/office/drawing/2014/main" xmlns="" id="{CF13850A-0C9C-4976-AABD-CDE0E4F88A99}"/>
                </a:ext>
              </a:extLst>
            </p:cNvPr>
            <p:cNvSpPr/>
            <p:nvPr/>
          </p:nvSpPr>
          <p:spPr>
            <a:xfrm>
              <a:off x="711200" y="2557955"/>
              <a:ext cx="8632825" cy="4074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terms of subject, it should be within the boundary of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Technology for Good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They should be of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public interest and/or benefit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discouraged stock price forecast, gambling/investment strategy, racing forecast, etc.</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discouraged are projects where the primarily value is entertainment.</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discouraged are projects where only an individual or a certain company can get benefit from the project result</a:t>
              </a:r>
            </a:p>
            <a:p>
              <a:pPr marL="639763" lvl="1"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Please, do not limit the capstone project to just what you learned at the classroom.</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should have enough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novelty and uniqueness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aspects.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recommended to do your own research about the problem background and domain.</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recommended to do your own research about Big Data techniques and methods.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Highly discouraged are projects that only prove methods or techniques.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Wingdings" panose="05000000000000000000" pitchFamily="2"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Projects should tackle real world problems)</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46481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 FAQ</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pSp>
        <p:nvGrpSpPr>
          <p:cNvPr id="12" name="그룹 20">
            <a:extLst>
              <a:ext uri="{FF2B5EF4-FFF2-40B4-BE49-F238E27FC236}">
                <a16:creationId xmlns:a16="http://schemas.microsoft.com/office/drawing/2014/main" xmlns="" id="{B6D1C779-9EFB-4D1D-9631-E0B64C7C5C5A}"/>
              </a:ext>
            </a:extLst>
          </p:cNvPr>
          <p:cNvGrpSpPr/>
          <p:nvPr/>
        </p:nvGrpSpPr>
        <p:grpSpPr>
          <a:xfrm>
            <a:off x="558800" y="1528482"/>
            <a:ext cx="8785225" cy="2183965"/>
            <a:chOff x="558800" y="2232686"/>
            <a:chExt cx="8785225" cy="2183965"/>
          </a:xfrm>
        </p:grpSpPr>
        <p:grpSp>
          <p:nvGrpSpPr>
            <p:cNvPr id="15" name="그룹 21">
              <a:extLst>
                <a:ext uri="{FF2B5EF4-FFF2-40B4-BE49-F238E27FC236}">
                  <a16:creationId xmlns:a16="http://schemas.microsoft.com/office/drawing/2014/main" xmlns="" id="{9D40A93B-0BC5-4E3A-9AF5-E49617896A83}"/>
                </a:ext>
              </a:extLst>
            </p:cNvPr>
            <p:cNvGrpSpPr/>
            <p:nvPr/>
          </p:nvGrpSpPr>
          <p:grpSpPr>
            <a:xfrm>
              <a:off x="558800" y="2232686"/>
              <a:ext cx="8785225" cy="215444"/>
              <a:chOff x="1027113" y="2045625"/>
              <a:chExt cx="8785225" cy="215444"/>
            </a:xfrm>
          </p:grpSpPr>
          <p:sp>
            <p:nvSpPr>
              <p:cNvPr id="17" name="직사각형 28">
                <a:extLst>
                  <a:ext uri="{FF2B5EF4-FFF2-40B4-BE49-F238E27FC236}">
                    <a16:creationId xmlns:a16="http://schemas.microsoft.com/office/drawing/2014/main" xmlns="" id="{61871C86-6BED-437A-A0CA-3B5AA7F367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29">
                <a:extLst>
                  <a:ext uri="{FF2B5EF4-FFF2-40B4-BE49-F238E27FC236}">
                    <a16:creationId xmlns:a16="http://schemas.microsoft.com/office/drawing/2014/main" xmlns="" id="{B33DB267-E9AC-4546-93C5-C6F23958484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3. How to form a project team?</a:t>
                </a:r>
              </a:p>
            </p:txBody>
          </p:sp>
        </p:grpSp>
        <p:sp>
          <p:nvSpPr>
            <p:cNvPr id="16" name="직사각형 27">
              <a:extLst>
                <a:ext uri="{FF2B5EF4-FFF2-40B4-BE49-F238E27FC236}">
                  <a16:creationId xmlns:a16="http://schemas.microsoft.com/office/drawing/2014/main" xmlns="" id="{991B7E2D-C339-4376-831E-27E99ADC3094}"/>
                </a:ext>
              </a:extLst>
            </p:cNvPr>
            <p:cNvSpPr/>
            <p:nvPr/>
          </p:nvSpPr>
          <p:spPr>
            <a:xfrm>
              <a:off x="711200" y="2557955"/>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Ideally each team member contributes with a complementary skillset.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best is to from a team by common interest.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Instructor may intervene to help the team formation.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Try to associate freely with those who have similar interest.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4~5 member teams are encouraged.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Instructor may intervene to merge, break up or rearrange teams. </a:t>
              </a:r>
            </a:p>
          </p:txBody>
        </p:sp>
      </p:grpSp>
    </p:spTree>
    <p:extLst>
      <p:ext uri="{BB962C8B-B14F-4D97-AF65-F5344CB8AC3E}">
        <p14:creationId xmlns:p14="http://schemas.microsoft.com/office/powerpoint/2010/main" val="152580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 FAQ</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pSp>
        <p:nvGrpSpPr>
          <p:cNvPr id="12" name="그룹 30">
            <a:extLst>
              <a:ext uri="{FF2B5EF4-FFF2-40B4-BE49-F238E27FC236}">
                <a16:creationId xmlns:a16="http://schemas.microsoft.com/office/drawing/2014/main" xmlns="" id="{1C856FDD-389C-4ACE-9C89-40D057327E38}"/>
              </a:ext>
            </a:extLst>
          </p:cNvPr>
          <p:cNvGrpSpPr/>
          <p:nvPr/>
        </p:nvGrpSpPr>
        <p:grpSpPr>
          <a:xfrm>
            <a:off x="558800" y="1528482"/>
            <a:ext cx="8785225" cy="1881318"/>
            <a:chOff x="558800" y="2232686"/>
            <a:chExt cx="8785225" cy="1881318"/>
          </a:xfrm>
        </p:grpSpPr>
        <p:grpSp>
          <p:nvGrpSpPr>
            <p:cNvPr id="15" name="그룹 31">
              <a:extLst>
                <a:ext uri="{FF2B5EF4-FFF2-40B4-BE49-F238E27FC236}">
                  <a16:creationId xmlns:a16="http://schemas.microsoft.com/office/drawing/2014/main" xmlns="" id="{76F695A8-0E27-4E64-AB39-7F98BAC26E63}"/>
                </a:ext>
              </a:extLst>
            </p:cNvPr>
            <p:cNvGrpSpPr/>
            <p:nvPr/>
          </p:nvGrpSpPr>
          <p:grpSpPr>
            <a:xfrm>
              <a:off x="558800" y="2232686"/>
              <a:ext cx="8785225" cy="215444"/>
              <a:chOff x="1027113" y="2045625"/>
              <a:chExt cx="8785225" cy="215444"/>
            </a:xfrm>
          </p:grpSpPr>
          <p:sp>
            <p:nvSpPr>
              <p:cNvPr id="17" name="직사각형 33">
                <a:extLst>
                  <a:ext uri="{FF2B5EF4-FFF2-40B4-BE49-F238E27FC236}">
                    <a16:creationId xmlns:a16="http://schemas.microsoft.com/office/drawing/2014/main" xmlns="" id="{F80371E3-9093-4382-86E6-1DE13999EBA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34">
                <a:extLst>
                  <a:ext uri="{FF2B5EF4-FFF2-40B4-BE49-F238E27FC236}">
                    <a16:creationId xmlns:a16="http://schemas.microsoft.com/office/drawing/2014/main" xmlns="" id="{0A73DB51-265A-49B4-8347-464C20A3FB7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4. Who are the Project Advisors?</a:t>
                </a:r>
              </a:p>
            </p:txBody>
          </p:sp>
        </p:grpSp>
        <p:sp>
          <p:nvSpPr>
            <p:cNvPr id="16" name="직사각형 32">
              <a:extLst>
                <a:ext uri="{FF2B5EF4-FFF2-40B4-BE49-F238E27FC236}">
                  <a16:creationId xmlns:a16="http://schemas.microsoft.com/office/drawing/2014/main" xmlns="" id="{ABBA0908-7715-4017-B27A-0A7A23BF6ACD}"/>
                </a:ext>
              </a:extLst>
            </p:cNvPr>
            <p:cNvSpPr/>
            <p:nvPr/>
          </p:nvSpPr>
          <p:spPr>
            <a:xfrm>
              <a:off x="711200" y="2557955"/>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Experts with related work and/or teaching experience.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Project Advisors advise at all phases of the project.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Seek for their advice but do not expect them to do the coding for you.</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Project Advisor will give his/her honest opinion to the best of his/her knowledge.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Project Advisors might participate as evaluation panel.</a:t>
              </a:r>
            </a:p>
          </p:txBody>
        </p:sp>
      </p:grpSp>
    </p:spTree>
    <p:extLst>
      <p:ext uri="{BB962C8B-B14F-4D97-AF65-F5344CB8AC3E}">
        <p14:creationId xmlns:p14="http://schemas.microsoft.com/office/powerpoint/2010/main" val="2737364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F7F44C61-D919-4428-8B7A-D05C22D2BCAE}"/>
              </a:ext>
            </a:extLst>
          </p:cNvPr>
          <p:cNvSpPr>
            <a:spLocks noGrp="1"/>
          </p:cNvSpPr>
          <p:nvPr>
            <p:ph type="body" sz="quarter" idx="10"/>
          </p:nvPr>
        </p:nvSpPr>
        <p:spPr>
          <a:xfrm>
            <a:off x="974725" y="2315279"/>
            <a:ext cx="7572925" cy="1329506"/>
          </a:xfrm>
        </p:spPr>
        <p:txBody>
          <a:bodyPr/>
          <a:lstStyle/>
          <a:p>
            <a:r>
              <a:rPr lang="en-US" altLang="ko-KR" dirty="0"/>
              <a:t>Capstone Project </a:t>
            </a:r>
          </a:p>
          <a:p>
            <a:r>
              <a:rPr lang="en-US" altLang="ko-KR" dirty="0"/>
              <a:t>Student’s Guide</a:t>
            </a:r>
          </a:p>
        </p:txBody>
      </p:sp>
    </p:spTree>
    <p:extLst>
      <p:ext uri="{BB962C8B-B14F-4D97-AF65-F5344CB8AC3E}">
        <p14:creationId xmlns:p14="http://schemas.microsoft.com/office/powerpoint/2010/main" val="257260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5">
            <a:extLst>
              <a:ext uri="{FF2B5EF4-FFF2-40B4-BE49-F238E27FC236}">
                <a16:creationId xmlns:a16="http://schemas.microsoft.com/office/drawing/2014/main" xmlns="" id="{853846B8-273A-45F3-B6D8-7BEFB33AC50D}"/>
              </a:ext>
            </a:extLst>
          </p:cNvPr>
          <p:cNvSpPr txBox="1">
            <a:spLocks/>
          </p:cNvSpPr>
          <p:nvPr/>
        </p:nvSpPr>
        <p:spPr>
          <a:xfrm>
            <a:off x="989700" y="2868715"/>
            <a:ext cx="8344800" cy="554400"/>
          </a:xfrm>
          <a:prstGeom prst="rect">
            <a:avLst/>
          </a:prstGeom>
        </p:spPr>
        <p:txBody>
          <a:bodyPr lIns="0" tIns="0" rIns="0" bIns="0" anchor="t"/>
          <a:lstStyle>
            <a:lvl1pPr marL="0" indent="0" algn="l" defTabSz="914126" rtl="0" eaLnBrk="1" latinLnBrk="1" hangingPunct="1">
              <a:lnSpc>
                <a:spcPct val="100000"/>
              </a:lnSpc>
              <a:spcBef>
                <a:spcPts val="0"/>
              </a:spcBef>
              <a:buFont typeface="Arial" panose="020B0604020202020204" pitchFamily="34" charset="0"/>
              <a:buNone/>
              <a:defRPr sz="3600" kern="1200">
                <a:solidFill>
                  <a:schemeClr val="tx1"/>
                </a:solidFill>
                <a:latin typeface="Samsung Sharp Sans"/>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Capstone Project Student’s Guide</a:t>
            </a:r>
          </a:p>
        </p:txBody>
      </p:sp>
      <p:grpSp>
        <p:nvGrpSpPr>
          <p:cNvPr id="20" name="Group 1">
            <a:extLst>
              <a:ext uri="{FF2B5EF4-FFF2-40B4-BE49-F238E27FC236}">
                <a16:creationId xmlns:a16="http://schemas.microsoft.com/office/drawing/2014/main" xmlns="" id="{43A1FE26-B098-4895-8E43-95B9EC6A6181}"/>
              </a:ext>
            </a:extLst>
          </p:cNvPr>
          <p:cNvGrpSpPr/>
          <p:nvPr/>
        </p:nvGrpSpPr>
        <p:grpSpPr>
          <a:xfrm>
            <a:off x="989700" y="3862604"/>
            <a:ext cx="4379913" cy="632207"/>
            <a:chOff x="4181256" y="3224809"/>
            <a:chExt cx="4379913" cy="632207"/>
          </a:xfrm>
        </p:grpSpPr>
        <p:sp>
          <p:nvSpPr>
            <p:cNvPr id="21" name="직사각형 20">
              <a:extLst>
                <a:ext uri="{FF2B5EF4-FFF2-40B4-BE49-F238E27FC236}">
                  <a16:creationId xmlns:a16="http://schemas.microsoft.com/office/drawing/2014/main" xmlns="" id="{C1FE34C3-60D9-422D-9220-96069AF09B1B}"/>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Capstone Project Schedule</a:t>
              </a:r>
            </a:p>
          </p:txBody>
        </p:sp>
        <p:sp>
          <p:nvSpPr>
            <p:cNvPr id="22" name="직사각형 21">
              <a:extLst>
                <a:ext uri="{FF2B5EF4-FFF2-40B4-BE49-F238E27FC236}">
                  <a16:creationId xmlns:a16="http://schemas.microsoft.com/office/drawing/2014/main" xmlns="" id="{E0DA6EBD-376F-4715-83D1-CA3835E2BEAC}"/>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3" name="직사각형 22">
              <a:extLst>
                <a:ext uri="{FF2B5EF4-FFF2-40B4-BE49-F238E27FC236}">
                  <a16:creationId xmlns:a16="http://schemas.microsoft.com/office/drawing/2014/main" xmlns="" id="{F866700B-C56D-4DF3-8C2A-B1EBF40A52F7}"/>
                </a:ext>
              </a:extLst>
            </p:cNvPr>
            <p:cNvSpPr/>
            <p:nvPr/>
          </p:nvSpPr>
          <p:spPr>
            <a:xfrm>
              <a:off x="5160752" y="3641572"/>
              <a:ext cx="340041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1.1. Schedule &amp; Activity</a:t>
              </a:r>
            </a:p>
          </p:txBody>
        </p:sp>
      </p:grpSp>
      <p:grpSp>
        <p:nvGrpSpPr>
          <p:cNvPr id="24" name="Group 1">
            <a:extLst>
              <a:ext uri="{FF2B5EF4-FFF2-40B4-BE49-F238E27FC236}">
                <a16:creationId xmlns:a16="http://schemas.microsoft.com/office/drawing/2014/main" xmlns="" id="{803A8539-EEDE-4BFF-ACB9-056F0FCECE59}"/>
              </a:ext>
            </a:extLst>
          </p:cNvPr>
          <p:cNvGrpSpPr/>
          <p:nvPr/>
        </p:nvGrpSpPr>
        <p:grpSpPr>
          <a:xfrm>
            <a:off x="989700" y="4818217"/>
            <a:ext cx="4379913" cy="924594"/>
            <a:chOff x="4181256" y="3224809"/>
            <a:chExt cx="4379913" cy="924594"/>
          </a:xfrm>
        </p:grpSpPr>
        <p:sp>
          <p:nvSpPr>
            <p:cNvPr id="25" name="직사각형 37">
              <a:extLst>
                <a:ext uri="{FF2B5EF4-FFF2-40B4-BE49-F238E27FC236}">
                  <a16:creationId xmlns:a16="http://schemas.microsoft.com/office/drawing/2014/main" xmlns="" id="{AE755A23-5A8D-4C4A-9309-9B3699AC955F}"/>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2. Evaluation &amp; FAQ</a:t>
              </a:r>
            </a:p>
          </p:txBody>
        </p:sp>
        <p:sp>
          <p:nvSpPr>
            <p:cNvPr id="26" name="직사각형 38">
              <a:extLst>
                <a:ext uri="{FF2B5EF4-FFF2-40B4-BE49-F238E27FC236}">
                  <a16:creationId xmlns:a16="http://schemas.microsoft.com/office/drawing/2014/main" xmlns="" id="{AF08DF5A-7B2C-4FD8-8241-F743E930855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7" name="직사각형 39">
              <a:extLst>
                <a:ext uri="{FF2B5EF4-FFF2-40B4-BE49-F238E27FC236}">
                  <a16:creationId xmlns:a16="http://schemas.microsoft.com/office/drawing/2014/main" xmlns="" id="{A04B70FB-A841-4DA3-96B7-C45DFD159D62}"/>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Evaluation </a:t>
              </a:r>
              <a:r>
                <a:rPr lang="en-US" altLang="ko-KR" sz="1400" dirty="0" smtClean="0">
                  <a:solidFill>
                    <a:schemeClr val="bg1">
                      <a:lumMod val="65000"/>
                    </a:schemeClr>
                  </a:solidFill>
                  <a:latin typeface="SamsungOne 400" panose="020B0503030303020204" pitchFamily="34" charset="0"/>
                  <a:ea typeface="SamsungOne 400" panose="020B0503030303020204" pitchFamily="34" charset="0"/>
                </a:rPr>
                <a:t>Criteria</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a:t>
              </a:r>
              <a:r>
                <a:rPr lang="en-US" altLang="ko-KR" sz="1400" dirty="0" smtClean="0">
                  <a:solidFill>
                    <a:schemeClr val="bg1">
                      <a:lumMod val="65000"/>
                    </a:schemeClr>
                  </a:solidFill>
                  <a:latin typeface="SamsungOne 400" panose="020B0503030303020204" pitchFamily="34" charset="0"/>
                  <a:ea typeface="SamsungOne 400" panose="020B0503030303020204" pitchFamily="34" charset="0"/>
                </a:rPr>
                <a:t>FAQ</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8206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p:txBody>
          <a:bodyPr/>
          <a:lstStyle/>
          <a:p>
            <a:r>
              <a:rPr lang="en-US" altLang="ko-KR" dirty="0"/>
              <a:t>Schedule &amp; Activity</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p:txBody>
          <a:bodyPr/>
          <a:lstStyle/>
          <a:p>
            <a:r>
              <a:rPr lang="en-US" altLang="ko-KR" dirty="0"/>
              <a:t>01</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p:txBody>
          <a:bodyPr/>
          <a:lstStyle/>
          <a:p>
            <a:r>
              <a:rPr lang="en-US" altLang="ko-KR" dirty="0"/>
              <a:t>UNIT</a:t>
            </a:r>
            <a:endParaRPr lang="ko-KR" altLang="en-US" dirty="0"/>
          </a:p>
        </p:txBody>
      </p:sp>
      <p:graphicFrame>
        <p:nvGraphicFramePr>
          <p:cNvPr id="19" name="Table 19">
            <a:extLst>
              <a:ext uri="{FF2B5EF4-FFF2-40B4-BE49-F238E27FC236}">
                <a16:creationId xmlns:a16="http://schemas.microsoft.com/office/drawing/2014/main" xmlns="" id="{DB07ACAF-05CE-4D96-8283-706140B806BE}"/>
              </a:ext>
            </a:extLst>
          </p:cNvPr>
          <p:cNvGraphicFramePr>
            <a:graphicFrameLocks noGrp="1"/>
          </p:cNvGraphicFramePr>
          <p:nvPr>
            <p:extLst>
              <p:ext uri="{D42A27DB-BD31-4B8C-83A1-F6EECF244321}">
                <p14:modId xmlns:p14="http://schemas.microsoft.com/office/powerpoint/2010/main" val="4102992589"/>
              </p:ext>
            </p:extLst>
          </p:nvPr>
        </p:nvGraphicFramePr>
        <p:xfrm>
          <a:off x="532412" y="1444624"/>
          <a:ext cx="8838000" cy="4623587"/>
        </p:xfrm>
        <a:graphic>
          <a:graphicData uri="http://schemas.openxmlformats.org/drawingml/2006/table">
            <a:tbl>
              <a:tblPr/>
              <a:tblGrid>
                <a:gridCol w="962464">
                  <a:extLst>
                    <a:ext uri="{9D8B030D-6E8A-4147-A177-3AD203B41FA5}">
                      <a16:colId xmlns:a16="http://schemas.microsoft.com/office/drawing/2014/main" xmlns="" val="20001"/>
                    </a:ext>
                  </a:extLst>
                </a:gridCol>
                <a:gridCol w="1440224">
                  <a:extLst>
                    <a:ext uri="{9D8B030D-6E8A-4147-A177-3AD203B41FA5}">
                      <a16:colId xmlns:a16="http://schemas.microsoft.com/office/drawing/2014/main" xmlns="" val="20002"/>
                    </a:ext>
                  </a:extLst>
                </a:gridCol>
                <a:gridCol w="2016312">
                  <a:extLst>
                    <a:ext uri="{9D8B030D-6E8A-4147-A177-3AD203B41FA5}">
                      <a16:colId xmlns:a16="http://schemas.microsoft.com/office/drawing/2014/main" xmlns="" val="20003"/>
                    </a:ext>
                  </a:extLst>
                </a:gridCol>
                <a:gridCol w="2664413">
                  <a:extLst>
                    <a:ext uri="{9D8B030D-6E8A-4147-A177-3AD203B41FA5}">
                      <a16:colId xmlns:a16="http://schemas.microsoft.com/office/drawing/2014/main" xmlns="" val="1431680573"/>
                    </a:ext>
                  </a:extLst>
                </a:gridCol>
                <a:gridCol w="1754587">
                  <a:extLst>
                    <a:ext uri="{9D8B030D-6E8A-4147-A177-3AD203B41FA5}">
                      <a16:colId xmlns:a16="http://schemas.microsoft.com/office/drawing/2014/main" xmlns="" val="3619567310"/>
                    </a:ext>
                  </a:extLst>
                </a:gridCol>
              </a:tblGrid>
              <a:tr h="518509">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PHASE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TIME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ACTIVITY</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COMMENT</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DOCUMENT</a:t>
                      </a: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464584">
                <a:tc rowSpan="7">
                  <a:txBody>
                    <a:bodyPr/>
                    <a:lstStyle/>
                    <a:p>
                      <a:pPr algn="ctr" latinLnBrk="1"/>
                      <a:r>
                        <a:rPr lang="en-US" altLang="ko-KR" sz="1300" b="0" kern="1200" dirty="0">
                          <a:solidFill>
                            <a:srgbClr val="1429A0"/>
                          </a:solidFill>
                          <a:latin typeface="SamsungOne-700" panose="020B0803030303020204" pitchFamily="34" charset="0"/>
                          <a:ea typeface="SamsungOne-700" panose="020B0803030303020204" pitchFamily="34" charset="0"/>
                          <a:cs typeface="Times New Roman" panose="02020603050405020304" pitchFamily="18" charset="0"/>
                        </a:rPr>
                        <a:t>Planning Phase</a:t>
                      </a: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 1 ~ Day 5</a:t>
                      </a:r>
                      <a:endParaRPr lang="ko-KR" altLang="en-US" sz="1400" b="0" kern="1200" dirty="0">
                        <a:gradFill>
                          <a:gsLst>
                            <a:gs pos="0">
                              <a:schemeClr val="bg1"/>
                            </a:gs>
                            <a:gs pos="100000">
                              <a:schemeClr val="bg1"/>
                            </a:gs>
                          </a:gsLst>
                          <a:lin ang="5400000" scaled="1"/>
                        </a:gradFill>
                        <a:latin typeface="SamsungOne 700" panose="020B0803030303020204" pitchFamily="34" charset="0"/>
                        <a:ea typeface="SamsungOneKorean 700" panose="020B0803030303020204" pitchFamily="50" charset="-127"/>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gridSpan="3">
                  <a:txBody>
                    <a:bodyPr/>
                    <a:lstStyle/>
                    <a:p>
                      <a:pPr marL="0" algn="l" defTabSz="990295" rtl="0" eaLnBrk="1" latinLnBrk="1" hangingPunct="1"/>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Team Building/Planning Proposal </a:t>
                      </a: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576000">
                <a:tc vMerge="1">
                  <a:txBody>
                    <a:bodyPr/>
                    <a:lstStyle/>
                    <a:p>
                      <a:pPr latinLnBrk="1"/>
                      <a:endParaRPr lang="ko-KR" altLang="en-US"/>
                    </a:p>
                  </a:txBody>
                  <a:tcPr/>
                </a:tc>
                <a:tc rowSpan="3">
                  <a:txBody>
                    <a:bodyPr/>
                    <a:lstStyle/>
                    <a:p>
                      <a:pPr marL="0" lvl="1" algn="ctr" defTabSz="844083" rtl="0" eaLnBrk="1" fontAlgn="ctr" latinLnBrk="1" hangingPunct="1"/>
                      <a:r>
                        <a:rPr lang="en-US" altLang="ko-KR" sz="1100" u="none" strike="noStrike" kern="1200" dirty="0">
                          <a:solidFill>
                            <a:schemeClr val="tx1"/>
                          </a:solidFill>
                          <a:effectLst/>
                          <a:latin typeface="SamsungOne 400" panose="020B0503030303020204" pitchFamily="34" charset="0"/>
                          <a:cs typeface="+mn-cs"/>
                        </a:rPr>
                        <a:t> Day 1</a:t>
                      </a: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rtl="0" eaLnBrk="1" fontAlgn="auto" latinLnBrk="1" hangingPunct="1">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Capstone project </a:t>
                      </a:r>
                      <a:r>
                        <a:rPr lang="en-US"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overview</a:t>
                      </a: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58" marR="83058" marT="41529" marB="4152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1" indent="-171450"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100" kern="1200" dirty="0">
                          <a:solidFill>
                            <a:schemeClr val="tx1"/>
                          </a:solidFill>
                          <a:latin typeface="SamsungOne 400" panose="020B0503030303020204" pitchFamily="34" charset="0"/>
                          <a:ea typeface="+mn-ea"/>
                          <a:cs typeface="Times New Roman" panose="02020603050405020304" pitchFamily="18" charset="0"/>
                        </a:rPr>
                        <a:t>Deliver and explain the student guide document.</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2169248948"/>
                  </a:ext>
                </a:extLst>
              </a:tr>
              <a:tr h="576000">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0" lvl="1" algn="ctr" defTabSz="844083" rtl="0" eaLnBrk="1" fontAlgn="ctr" latinLnBrk="1" hangingPunct="1"/>
                      <a:r>
                        <a:rPr lang="en-US" altLang="ko-KR" sz="1100" u="none" strike="noStrike" kern="1200" dirty="0">
                          <a:solidFill>
                            <a:schemeClr val="tx1"/>
                          </a:solidFill>
                          <a:effectLst/>
                          <a:latin typeface="SamsungOne 400" panose="020B0503030303020204" pitchFamily="34" charset="0"/>
                          <a:cs typeface="+mn-cs"/>
                        </a:rPr>
                        <a:t> Day 1</a:t>
                      </a: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1" indent="0" algn="l" defTabSz="844083" rtl="0" eaLnBrk="1" fontAlgn="ctr" latinLnBrk="1" hangingPunct="1">
                        <a:lnSpc>
                          <a:spcPct val="100000"/>
                        </a:lnSpc>
                        <a:spcBef>
                          <a:spcPts val="0"/>
                        </a:spcBef>
                        <a:spcAft>
                          <a:spcPts val="0"/>
                        </a:spcAft>
                        <a:buClrTx/>
                        <a:buSzTx/>
                        <a:buFontTx/>
                        <a:buNone/>
                        <a:tabLst/>
                        <a:defRPr/>
                      </a:pPr>
                      <a:r>
                        <a:rPr lang="en-US" altLang="ko-KR" sz="1100" u="none" strike="noStrike" kern="1200" dirty="0" smtClean="0">
                          <a:solidFill>
                            <a:schemeClr val="tx1"/>
                          </a:solidFill>
                          <a:effectLst/>
                          <a:latin typeface="SamsungOne 400" panose="020B0503030303020204" pitchFamily="34" charset="0"/>
                          <a:ea typeface="+mn-ea"/>
                          <a:cs typeface="+mn-cs"/>
                        </a:rPr>
                        <a:t>Lecture</a:t>
                      </a:r>
                      <a:endParaRPr lang="ko-KR" altLang="en-US" sz="1100" u="none" strike="noStrike" kern="1200" dirty="0">
                        <a:solidFill>
                          <a:schemeClr val="tx1"/>
                        </a:solidFill>
                        <a:effectLst/>
                        <a:latin typeface="SamsungOne 400" panose="020B0503030303020204" pitchFamily="34" charset="0"/>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1" indent="-171450"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100" kern="1200" dirty="0">
                          <a:solidFill>
                            <a:schemeClr val="tx1"/>
                          </a:solidFill>
                          <a:latin typeface="SamsungOne 400" panose="020B0503030303020204" pitchFamily="34" charset="0"/>
                          <a:ea typeface="+mn-ea"/>
                          <a:cs typeface="Times New Roman" panose="02020603050405020304" pitchFamily="18" charset="0"/>
                        </a:rPr>
                        <a:t>“Starting  a Big Data Project</a:t>
                      </a:r>
                      <a:r>
                        <a:rPr lang="en-US" altLang="ko-KR" sz="1100" kern="1200" dirty="0" smtClean="0">
                          <a:solidFill>
                            <a:schemeClr val="tx1"/>
                          </a:solidFill>
                          <a:latin typeface="SamsungOne 400" panose="020B0503030303020204" pitchFamily="34" charset="0"/>
                          <a:ea typeface="+mn-ea"/>
                          <a:cs typeface="Times New Roman" panose="02020603050405020304" pitchFamily="18" charset="0"/>
                        </a:rPr>
                        <a:t>”</a:t>
                      </a:r>
                      <a:endParaRPr lang="ko-KR" altLang="en-US" sz="1100" kern="1200" dirty="0">
                        <a:solidFill>
                          <a:schemeClr val="tx1"/>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576000">
                <a:tc vMerge="1">
                  <a:txBody>
                    <a:bodyPr/>
                    <a:lstStyle/>
                    <a:p>
                      <a:pPr latinLnBrk="1"/>
                      <a:endParaRPr lang="ko-KR" altLang="en-US"/>
                    </a:p>
                  </a:txBody>
                  <a:tcPr/>
                </a:tc>
                <a:tc vMerge="1">
                  <a:txBody>
                    <a:bodyPr/>
                    <a:lstStyle/>
                    <a:p>
                      <a:pPr latinLnBrk="1"/>
                      <a:endParaRPr lang="ko-KR" altLang="en-US"/>
                    </a:p>
                  </a:txBody>
                  <a:tcPr/>
                </a:tc>
                <a:tc>
                  <a:txBody>
                    <a:bodyPr/>
                    <a:lstStyle/>
                    <a:p>
                      <a:pPr marL="0" marR="0" lvl="1" indent="0" algn="l" defTabSz="844083" rtl="0" eaLnBrk="1" fontAlgn="ctr" latinLnBrk="1" hangingPunct="1">
                        <a:lnSpc>
                          <a:spcPct val="100000"/>
                        </a:lnSpc>
                        <a:spcBef>
                          <a:spcPts val="0"/>
                        </a:spcBef>
                        <a:spcAft>
                          <a:spcPts val="0"/>
                        </a:spcAft>
                        <a:buClrTx/>
                        <a:buSzTx/>
                        <a:buFontTx/>
                        <a:buNone/>
                        <a:tabLst/>
                        <a:defRPr/>
                      </a:pPr>
                      <a:r>
                        <a:rPr lang="en-US" altLang="ko-KR" sz="1100" u="none" strike="noStrike" kern="1200" dirty="0">
                          <a:solidFill>
                            <a:schemeClr val="tx1"/>
                          </a:solidFill>
                          <a:effectLst/>
                          <a:latin typeface="SamsungOne 400" panose="020B0503030303020204" pitchFamily="34" charset="0"/>
                          <a:ea typeface="+mn-ea"/>
                          <a:cs typeface="+mn-cs"/>
                        </a:rPr>
                        <a:t>Team building and </a:t>
                      </a:r>
                      <a:r>
                        <a:rPr lang="en-US" altLang="ko-KR" sz="1100" u="none" strike="noStrike" kern="1200" dirty="0" smtClean="0">
                          <a:solidFill>
                            <a:schemeClr val="tx1"/>
                          </a:solidFill>
                          <a:effectLst/>
                          <a:latin typeface="SamsungOne 400" panose="020B0503030303020204" pitchFamily="34" charset="0"/>
                          <a:ea typeface="+mn-ea"/>
                          <a:cs typeface="+mn-cs"/>
                        </a:rPr>
                        <a:t>activity</a:t>
                      </a:r>
                      <a:endParaRPr lang="ko-KR" altLang="en-US" sz="1100" u="none" strike="noStrike" kern="1200" dirty="0">
                        <a:solidFill>
                          <a:schemeClr val="tx1"/>
                        </a:solidFill>
                        <a:effectLst/>
                        <a:latin typeface="SamsungOne 400" panose="020B0503030303020204" pitchFamily="34" charset="0"/>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1" indent="-171450"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100" kern="1200" dirty="0">
                          <a:solidFill>
                            <a:schemeClr val="tx1"/>
                          </a:solidFill>
                          <a:latin typeface="SamsungOne 400" panose="020B0503030303020204" pitchFamily="34" charset="0"/>
                          <a:ea typeface="+mn-ea"/>
                          <a:cs typeface="Times New Roman" panose="02020603050405020304" pitchFamily="18" charset="0"/>
                        </a:rPr>
                        <a:t>Team </a:t>
                      </a:r>
                      <a:r>
                        <a:rPr lang="en-US" altLang="ko-KR" sz="1100" kern="1200" dirty="0" smtClean="0">
                          <a:solidFill>
                            <a:schemeClr val="tx1"/>
                          </a:solidFill>
                          <a:latin typeface="SamsungOne 400" panose="020B0503030303020204" pitchFamily="34" charset="0"/>
                          <a:ea typeface="+mn-ea"/>
                          <a:cs typeface="Times New Roman" panose="02020603050405020304" pitchFamily="18" charset="0"/>
                        </a:rPr>
                        <a:t>of </a:t>
                      </a:r>
                      <a:r>
                        <a:rPr lang="en-US" altLang="ko-KR" sz="1100" kern="1200" dirty="0">
                          <a:solidFill>
                            <a:schemeClr val="tx1"/>
                          </a:solidFill>
                          <a:latin typeface="SamsungOne 400" panose="020B0503030303020204" pitchFamily="34" charset="0"/>
                          <a:ea typeface="+mn-ea"/>
                          <a:cs typeface="Times New Roman" panose="02020603050405020304" pitchFamily="18" charset="0"/>
                        </a:rPr>
                        <a:t>3 ~ </a:t>
                      </a:r>
                      <a:r>
                        <a:rPr lang="en-US" altLang="ko-KR" sz="1100" kern="1200" dirty="0" smtClean="0">
                          <a:solidFill>
                            <a:schemeClr val="tx1"/>
                          </a:solidFill>
                          <a:latin typeface="SamsungOne 400" panose="020B0503030303020204" pitchFamily="34" charset="0"/>
                          <a:ea typeface="+mn-ea"/>
                          <a:cs typeface="Times New Roman" panose="02020603050405020304" pitchFamily="18" charset="0"/>
                        </a:rPr>
                        <a:t>4 members</a:t>
                      </a:r>
                      <a:endParaRPr lang="ko-KR" altLang="en-US" sz="1100" kern="1200" dirty="0">
                        <a:solidFill>
                          <a:schemeClr val="tx1"/>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950758016"/>
                  </a:ext>
                </a:extLst>
              </a:tr>
              <a:tr h="576000">
                <a:tc vMerge="1">
                  <a:txBody>
                    <a:bodyPr/>
                    <a:lstStyle/>
                    <a:p>
                      <a:pPr latinLnBrk="1"/>
                      <a:endParaRPr lang="ko-KR" altLang="en-US"/>
                    </a:p>
                  </a:txBody>
                  <a:tcPr/>
                </a:tc>
                <a:tc rowSpan="2">
                  <a:txBody>
                    <a:bodyPr/>
                    <a:lstStyle/>
                    <a:p>
                      <a:pPr marL="0" lvl="1" algn="ctr" defTabSz="844083" rtl="0" eaLnBrk="1" fontAlgn="ctr" latinLnBrk="1" hangingPunct="1"/>
                      <a:r>
                        <a:rPr lang="en-US" altLang="ko-KR" sz="1100" u="none" strike="noStrike" kern="1200" dirty="0">
                          <a:solidFill>
                            <a:schemeClr val="tx1"/>
                          </a:solidFill>
                          <a:effectLst/>
                          <a:latin typeface="SamsungOne 400" panose="020B0503030303020204" pitchFamily="34" charset="0"/>
                          <a:cs typeface="+mn-cs"/>
                        </a:rPr>
                        <a:t>Day 2</a:t>
                      </a: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altLang="ko-KR" sz="1100" u="none" strike="noStrike" kern="1200" dirty="0" smtClean="0">
                          <a:solidFill>
                            <a:schemeClr val="tx1"/>
                          </a:solidFill>
                          <a:effectLst/>
                          <a:latin typeface="SamsungOne 400" panose="020B0503030303020204" pitchFamily="34" charset="0"/>
                          <a:cs typeface="+mn-cs"/>
                        </a:rPr>
                        <a:t>Lecture</a:t>
                      </a:r>
                      <a:endParaRPr lang="ko-KR" altLang="en-US" sz="1100" u="none" strike="noStrike" kern="1200" dirty="0">
                        <a:solidFill>
                          <a:schemeClr val="tx1"/>
                        </a:solidFill>
                        <a:effectLst/>
                        <a:latin typeface="SamsungOne 400" panose="020B0503030303020204" pitchFamily="34" charset="0"/>
                        <a:cs typeface="+mn-cs"/>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1" indent="-171450"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100" kern="1200" dirty="0">
                          <a:solidFill>
                            <a:schemeClr val="tx1"/>
                          </a:solidFill>
                          <a:latin typeface="SamsungOne 400" panose="020B0503030303020204" pitchFamily="34" charset="0"/>
                          <a:ea typeface="+mn-ea"/>
                          <a:cs typeface="Times New Roman" panose="02020603050405020304" pitchFamily="18" charset="0"/>
                        </a:rPr>
                        <a:t>“Big Data Capstone Project </a:t>
                      </a:r>
                      <a:r>
                        <a:rPr lang="en-US" altLang="ko-KR" sz="1100" kern="1200" dirty="0" smtClean="0">
                          <a:solidFill>
                            <a:schemeClr val="tx1"/>
                          </a:solidFill>
                          <a:latin typeface="SamsungOne 400" panose="020B0503030303020204" pitchFamily="34" charset="0"/>
                          <a:ea typeface="+mn-ea"/>
                          <a:cs typeface="Times New Roman" panose="02020603050405020304" pitchFamily="18" charset="0"/>
                        </a:rPr>
                        <a:t>Tutorial”</a:t>
                      </a:r>
                      <a:endParaRPr lang="en-US" altLang="ko-KR" sz="1100" kern="1200" dirty="0">
                        <a:solidFill>
                          <a:schemeClr val="tx1"/>
                        </a:solidFill>
                        <a:latin typeface="SamsungOne 400" panose="020B0503030303020204" pitchFamily="34" charset="0"/>
                        <a:ea typeface="+mn-ea"/>
                        <a:cs typeface="Times New Roman" panose="02020603050405020304" pitchFamily="18" charset="0"/>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defTabSz="914400" rtl="0" eaLnBrk="1" fontAlgn="auto" latinLnBrk="1" hangingPunct="1">
                        <a:spcBef>
                          <a:spcPts val="0"/>
                        </a:spcBef>
                        <a:spcAft>
                          <a:spcPts val="0"/>
                        </a:spcAft>
                        <a:buFont typeface="Arial" panose="020B0604020202020204" pitchFamily="34" charset="0"/>
                        <a:buNone/>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a:t>
                      </a: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indent="-171450" algn="l" defTabSz="914400" rtl="0" eaLnBrk="1" fontAlgn="auto" latinLnBrk="1" hangingPunct="1">
                        <a:spcBef>
                          <a:spcPts val="0"/>
                        </a:spcBef>
                        <a:spcAft>
                          <a:spcPts val="0"/>
                        </a:spcAft>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454296992"/>
                  </a:ext>
                </a:extLst>
              </a:tr>
              <a:tr h="576000">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lvl="1" algn="l" defTabSz="844083" rtl="0" eaLnBrk="1" fontAlgn="ctr" latinLnBrk="1" hangingPunct="1"/>
                      <a:r>
                        <a:rPr lang="en-US" altLang="ko-KR" sz="1100" u="none" strike="noStrike" kern="1200" dirty="0">
                          <a:solidFill>
                            <a:schemeClr val="tx1"/>
                          </a:solidFill>
                          <a:effectLst/>
                          <a:latin typeface="SamsungOne 400" panose="020B0503030303020204" pitchFamily="34" charset="0"/>
                          <a:cs typeface="+mn-cs"/>
                        </a:rPr>
                        <a:t>Capstone project action </a:t>
                      </a:r>
                      <a:r>
                        <a:rPr lang="en-US" altLang="ko-KR" sz="1100" u="none" strike="noStrike" kern="1200" dirty="0" smtClean="0">
                          <a:solidFill>
                            <a:schemeClr val="tx1"/>
                          </a:solidFill>
                          <a:effectLst/>
                          <a:latin typeface="SamsungOne 400" panose="020B0503030303020204" pitchFamily="34" charset="0"/>
                          <a:cs typeface="+mn-cs"/>
                        </a:rPr>
                        <a:t>plan</a:t>
                      </a:r>
                      <a:endParaRPr lang="en-US" altLang="ko-KR" sz="1100" u="none" strike="noStrike" kern="1200" dirty="0">
                        <a:solidFill>
                          <a:schemeClr val="tx1"/>
                        </a:solidFill>
                        <a:effectLst/>
                        <a:latin typeface="SamsungOne 400" panose="020B0503030303020204" pitchFamily="34" charset="0"/>
                        <a:cs typeface="+mn-cs"/>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171450" marR="0" lvl="1" indent="-171450"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100" kern="1200" dirty="0">
                          <a:solidFill>
                            <a:schemeClr val="tx1"/>
                          </a:solidFill>
                          <a:latin typeface="SamsungOne 400" panose="020B0503030303020204" pitchFamily="34" charset="0"/>
                          <a:ea typeface="+mn-ea"/>
                          <a:cs typeface="Times New Roman" panose="02020603050405020304" pitchFamily="18" charset="0"/>
                        </a:rPr>
                        <a:t>Teams fill out the forms and hand over to the instructor for review and approval.</a:t>
                      </a:r>
                      <a:br>
                        <a:rPr lang="en-US" altLang="ko-KR" sz="1100" kern="1200" dirty="0">
                          <a:solidFill>
                            <a:schemeClr val="tx1"/>
                          </a:solidFill>
                          <a:latin typeface="SamsungOne 400" panose="020B0503030303020204" pitchFamily="34" charset="0"/>
                          <a:ea typeface="+mn-ea"/>
                          <a:cs typeface="Times New Roman" panose="02020603050405020304" pitchFamily="18" charset="0"/>
                        </a:rPr>
                      </a:br>
                      <a:r>
                        <a:rPr lang="en-US" altLang="ko-KR" sz="1100" kern="1200" dirty="0">
                          <a:solidFill>
                            <a:schemeClr val="tx1"/>
                          </a:solidFill>
                          <a:latin typeface="SamsungOne 400" panose="020B0503030303020204" pitchFamily="34" charset="0"/>
                          <a:ea typeface="+mn-ea"/>
                          <a:cs typeface="Times New Roman" panose="02020603050405020304" pitchFamily="18" charset="0"/>
                        </a:rPr>
                        <a:t>* Apply Design Thinking: Empathize, Define and Ideate.</a:t>
                      </a: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171450" indent="-171450" algn="l" defTabSz="914400" rtl="0" eaLnBrk="1" latinLnBrk="1" hangingPunct="1">
                        <a:buFont typeface="Arial" panose="020B0604020202020204" pitchFamily="34" charset="0"/>
                        <a:buChar cha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639929612"/>
                  </a:ext>
                </a:extLst>
              </a:tr>
              <a:tr h="576000">
                <a:tc vMerge="1">
                  <a:txBody>
                    <a:bodyPr/>
                    <a:lstStyle/>
                    <a:p>
                      <a:pPr latinLnBrk="1"/>
                      <a:endParaRPr lang="ko-KR" altLang="en-US"/>
                    </a:p>
                  </a:txBody>
                  <a:tcPr/>
                </a:tc>
                <a:tc>
                  <a:txBody>
                    <a:bodyPr/>
                    <a:lstStyle/>
                    <a:p>
                      <a:pPr marL="0" lvl="1" algn="ctr" defTabSz="844083" rtl="0" eaLnBrk="1" fontAlgn="ctr" latinLnBrk="1" hangingPunct="1"/>
                      <a:r>
                        <a:rPr lang="en-US" altLang="ko-KR" sz="1100" u="none" strike="noStrike" kern="1200" dirty="0">
                          <a:solidFill>
                            <a:schemeClr val="tx1"/>
                          </a:solidFill>
                          <a:effectLst/>
                          <a:latin typeface="SamsungOne 400" panose="020B0503030303020204" pitchFamily="34" charset="0"/>
                          <a:cs typeface="+mn-cs"/>
                        </a:rPr>
                        <a:t>Day 3</a:t>
                      </a:r>
                      <a:endParaRPr lang="ko-KR" altLang="en-US" sz="1100" u="none" strike="noStrike" kern="1200" dirty="0">
                        <a:solidFill>
                          <a:schemeClr val="tx1"/>
                        </a:solidFill>
                        <a:effectLst/>
                        <a:latin typeface="SamsungOne 400" panose="020B0503030303020204" pitchFamily="34" charset="0"/>
                        <a:cs typeface="+mn-cs"/>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1" indent="0" algn="l" defTabSz="844083" rtl="0" eaLnBrk="1" fontAlgn="ctr" latinLnBrk="1" hangingPunct="1">
                        <a:lnSpc>
                          <a:spcPct val="100000"/>
                        </a:lnSpc>
                        <a:spcBef>
                          <a:spcPts val="0"/>
                        </a:spcBef>
                        <a:spcAft>
                          <a:spcPts val="0"/>
                        </a:spcAft>
                        <a:buClrTx/>
                        <a:buSzTx/>
                        <a:buFontTx/>
                        <a:buNone/>
                        <a:tabLst/>
                        <a:defRPr/>
                      </a:pPr>
                      <a:r>
                        <a:rPr lang="en-US" altLang="ko-KR" sz="1100" u="none" strike="noStrike" kern="1200" dirty="0">
                          <a:solidFill>
                            <a:schemeClr val="tx1"/>
                          </a:solidFill>
                          <a:effectLst/>
                          <a:latin typeface="SamsungOne 400" panose="020B0503030303020204" pitchFamily="34" charset="0"/>
                          <a:cs typeface="+mn-cs"/>
                        </a:rPr>
                        <a:t>Capstone project action </a:t>
                      </a:r>
                      <a:r>
                        <a:rPr lang="en-US" altLang="ko-KR" sz="1100" u="none" strike="noStrike" kern="1200" dirty="0" smtClean="0">
                          <a:solidFill>
                            <a:schemeClr val="tx1"/>
                          </a:solidFill>
                          <a:effectLst/>
                          <a:latin typeface="SamsungOne 400" panose="020B0503030303020204" pitchFamily="34" charset="0"/>
                          <a:cs typeface="+mn-cs"/>
                        </a:rPr>
                        <a:t>plan </a:t>
                      </a:r>
                      <a:endParaRPr lang="en-US" altLang="ko-KR" sz="1100" u="none" strike="noStrike" kern="1200" dirty="0">
                        <a:solidFill>
                          <a:schemeClr val="tx1"/>
                        </a:solidFill>
                        <a:effectLst/>
                        <a:latin typeface="SamsungOne 400" panose="020B0503030303020204" pitchFamily="34" charset="0"/>
                        <a:cs typeface="+mn-cs"/>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0" lvl="1" algn="ctr" defTabSz="844083" rtl="0" eaLnBrk="1" fontAlgn="ctr" latinLnBrk="1" hangingPunct="1"/>
                      <a:endParaRPr lang="ko-KR" altLang="en-US" sz="1300" u="none" strike="noStrike" kern="1200" dirty="0">
                        <a:solidFill>
                          <a:schemeClr val="tx1"/>
                        </a:solidFill>
                        <a:effectLst/>
                        <a:latin typeface="SamsungOne 400" panose="020B0503030303020204" pitchFamily="34" charset="0"/>
                        <a:cs typeface="+mn-cs"/>
                      </a:endParaRPr>
                    </a:p>
                  </a:txBody>
                  <a:tcPr marL="79769" marR="79769" marT="79769" marB="7976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171450" indent="-171450" algn="l" defTabSz="914400" rtl="0" eaLnBrk="1" latinLnBrk="1" hangingPunct="1">
                        <a:buFont typeface="Arial" panose="020B0604020202020204" pitchFamily="34" charset="0"/>
                        <a:buChar cha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321073343"/>
                  </a:ext>
                </a:extLst>
              </a:tr>
            </a:tbl>
          </a:graphicData>
        </a:graphic>
      </p:graphicFrame>
      <p:graphicFrame>
        <p:nvGraphicFramePr>
          <p:cNvPr id="2" name="개체 1">
            <a:hlinkClick r:id="" action="ppaction://ole?verb=0"/>
          </p:cNvPr>
          <p:cNvGraphicFramePr>
            <a:graphicFrameLocks noChangeAspect="1"/>
          </p:cNvGraphicFramePr>
          <p:nvPr>
            <p:extLst>
              <p:ext uri="{D42A27DB-BD31-4B8C-83A1-F6EECF244321}">
                <p14:modId xmlns:p14="http://schemas.microsoft.com/office/powerpoint/2010/main" val="725714412"/>
              </p:ext>
            </p:extLst>
          </p:nvPr>
        </p:nvGraphicFramePr>
        <p:xfrm>
          <a:off x="7999704" y="3272275"/>
          <a:ext cx="922338" cy="796925"/>
        </p:xfrm>
        <a:graphic>
          <a:graphicData uri="http://schemas.openxmlformats.org/presentationml/2006/ole">
            <mc:AlternateContent xmlns:mc="http://schemas.openxmlformats.org/markup-compatibility/2006">
              <mc:Choice xmlns:v="urn:schemas-microsoft-com:vml" Requires="v">
                <p:oleObj spid="_x0000_s1050" name="Presentation" showAsIcon="1" r:id="rId4" imgW="921600" imgH="797400" progId="PowerPoint.Show.12">
                  <p:embed/>
                </p:oleObj>
              </mc:Choice>
              <mc:Fallback>
                <p:oleObj name="Presentation" showAsIcon="1" r:id="rId4" imgW="921600" imgH="797400" progId="PowerPoint.Show.12">
                  <p:embed/>
                  <p:pic>
                    <p:nvPicPr>
                      <p:cNvPr id="0" name=""/>
                      <p:cNvPicPr/>
                      <p:nvPr/>
                    </p:nvPicPr>
                    <p:blipFill>
                      <a:blip r:embed="rId5"/>
                      <a:stretch>
                        <a:fillRect/>
                      </a:stretch>
                    </p:blipFill>
                    <p:spPr>
                      <a:xfrm>
                        <a:off x="7999704" y="3272275"/>
                        <a:ext cx="922338" cy="796925"/>
                      </a:xfrm>
                      <a:prstGeom prst="rect">
                        <a:avLst/>
                      </a:prstGeom>
                    </p:spPr>
                  </p:pic>
                </p:oleObj>
              </mc:Fallback>
            </mc:AlternateContent>
          </a:graphicData>
        </a:graphic>
      </p:graphicFrame>
      <p:graphicFrame>
        <p:nvGraphicFramePr>
          <p:cNvPr id="5" name="개체 4">
            <a:hlinkClick r:id="" action="ppaction://ole?verb=0"/>
          </p:cNvPr>
          <p:cNvGraphicFramePr>
            <a:graphicFrameLocks noChangeAspect="1"/>
          </p:cNvGraphicFramePr>
          <p:nvPr>
            <p:extLst>
              <p:ext uri="{D42A27DB-BD31-4B8C-83A1-F6EECF244321}">
                <p14:modId xmlns:p14="http://schemas.microsoft.com/office/powerpoint/2010/main" val="2205436125"/>
              </p:ext>
            </p:extLst>
          </p:nvPr>
        </p:nvGraphicFramePr>
        <p:xfrm>
          <a:off x="8052254" y="4240250"/>
          <a:ext cx="922338" cy="796925"/>
        </p:xfrm>
        <a:graphic>
          <a:graphicData uri="http://schemas.openxmlformats.org/presentationml/2006/ole">
            <mc:AlternateContent xmlns:mc="http://schemas.openxmlformats.org/markup-compatibility/2006">
              <mc:Choice xmlns:v="urn:schemas-microsoft-com:vml" Requires="v">
                <p:oleObj spid="_x0000_s1051" name="Presentation" showAsIcon="1" r:id="rId6" imgW="921600" imgH="797400" progId="PowerPoint.Show.12">
                  <p:embed/>
                </p:oleObj>
              </mc:Choice>
              <mc:Fallback>
                <p:oleObj name="Presentation" showAsIcon="1" r:id="rId6" imgW="921600" imgH="797400" progId="PowerPoint.Show.12">
                  <p:embed/>
                  <p:pic>
                    <p:nvPicPr>
                      <p:cNvPr id="0" name=""/>
                      <p:cNvPicPr/>
                      <p:nvPr/>
                    </p:nvPicPr>
                    <p:blipFill>
                      <a:blip r:embed="rId7"/>
                      <a:stretch>
                        <a:fillRect/>
                      </a:stretch>
                    </p:blipFill>
                    <p:spPr>
                      <a:xfrm>
                        <a:off x="8052254" y="4240250"/>
                        <a:ext cx="922338" cy="796925"/>
                      </a:xfrm>
                      <a:prstGeom prst="rect">
                        <a:avLst/>
                      </a:prstGeom>
                    </p:spPr>
                  </p:pic>
                </p:oleObj>
              </mc:Fallback>
            </mc:AlternateContent>
          </a:graphicData>
        </a:graphic>
      </p:graphicFrame>
      <p:graphicFrame>
        <p:nvGraphicFramePr>
          <p:cNvPr id="9" name="개체 8"/>
          <p:cNvGraphicFramePr>
            <a:graphicFrameLocks noChangeAspect="1"/>
          </p:cNvGraphicFramePr>
          <p:nvPr>
            <p:extLst>
              <p:ext uri="{D42A27DB-BD31-4B8C-83A1-F6EECF244321}">
                <p14:modId xmlns:p14="http://schemas.microsoft.com/office/powerpoint/2010/main" val="1417160087"/>
              </p:ext>
            </p:extLst>
          </p:nvPr>
        </p:nvGraphicFramePr>
        <p:xfrm>
          <a:off x="8062764" y="5250266"/>
          <a:ext cx="922338" cy="796925"/>
        </p:xfrm>
        <a:graphic>
          <a:graphicData uri="http://schemas.openxmlformats.org/presentationml/2006/ole">
            <mc:AlternateContent xmlns:mc="http://schemas.openxmlformats.org/markup-compatibility/2006">
              <mc:Choice xmlns:v="urn:schemas-microsoft-com:vml" Requires="v">
                <p:oleObj spid="_x0000_s1052" name="Document" showAsIcon="1" r:id="rId8" imgW="921600" imgH="797400" progId="Word.Document.12">
                  <p:embed/>
                </p:oleObj>
              </mc:Choice>
              <mc:Fallback>
                <p:oleObj name="Document" showAsIcon="1" r:id="rId8" imgW="921600" imgH="797400" progId="Word.Document.12">
                  <p:embed/>
                  <p:pic>
                    <p:nvPicPr>
                      <p:cNvPr id="0" name=""/>
                      <p:cNvPicPr/>
                      <p:nvPr/>
                    </p:nvPicPr>
                    <p:blipFill>
                      <a:blip r:embed="rId9"/>
                      <a:stretch>
                        <a:fillRect/>
                      </a:stretch>
                    </p:blipFill>
                    <p:spPr>
                      <a:xfrm>
                        <a:off x="8062764" y="5250266"/>
                        <a:ext cx="922338" cy="796925"/>
                      </a:xfrm>
                      <a:prstGeom prst="rect">
                        <a:avLst/>
                      </a:prstGeom>
                    </p:spPr>
                  </p:pic>
                </p:oleObj>
              </mc:Fallback>
            </mc:AlternateContent>
          </a:graphicData>
        </a:graphic>
      </p:graphicFrame>
    </p:spTree>
    <p:extLst>
      <p:ext uri="{BB962C8B-B14F-4D97-AF65-F5344CB8AC3E}">
        <p14:creationId xmlns:p14="http://schemas.microsoft.com/office/powerpoint/2010/main" val="40804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Schedule &amp; Activity</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01</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aphicFrame>
        <p:nvGraphicFramePr>
          <p:cNvPr id="6" name="Table 19">
            <a:extLst>
              <a:ext uri="{FF2B5EF4-FFF2-40B4-BE49-F238E27FC236}">
                <a16:creationId xmlns:a16="http://schemas.microsoft.com/office/drawing/2014/main" xmlns="" id="{2C9CDA7C-B098-42CA-B950-98C77A08A4C1}"/>
              </a:ext>
            </a:extLst>
          </p:cNvPr>
          <p:cNvGraphicFramePr>
            <a:graphicFrameLocks noGrp="1"/>
          </p:cNvGraphicFramePr>
          <p:nvPr>
            <p:extLst>
              <p:ext uri="{D42A27DB-BD31-4B8C-83A1-F6EECF244321}">
                <p14:modId xmlns:p14="http://schemas.microsoft.com/office/powerpoint/2010/main" val="3199382874"/>
              </p:ext>
            </p:extLst>
          </p:nvPr>
        </p:nvGraphicFramePr>
        <p:xfrm>
          <a:off x="532606" y="1439576"/>
          <a:ext cx="8837612" cy="4021200"/>
        </p:xfrm>
        <a:graphic>
          <a:graphicData uri="http://schemas.openxmlformats.org/drawingml/2006/table">
            <a:tbl>
              <a:tblPr/>
              <a:tblGrid>
                <a:gridCol w="962422">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2016224">
                  <a:extLst>
                    <a:ext uri="{9D8B030D-6E8A-4147-A177-3AD203B41FA5}">
                      <a16:colId xmlns:a16="http://schemas.microsoft.com/office/drawing/2014/main" xmlns="" val="20003"/>
                    </a:ext>
                  </a:extLst>
                </a:gridCol>
                <a:gridCol w="2664296">
                  <a:extLst>
                    <a:ext uri="{9D8B030D-6E8A-4147-A177-3AD203B41FA5}">
                      <a16:colId xmlns:a16="http://schemas.microsoft.com/office/drawing/2014/main" xmlns="" val="2877302220"/>
                    </a:ext>
                  </a:extLst>
                </a:gridCol>
                <a:gridCol w="1754510">
                  <a:extLst>
                    <a:ext uri="{9D8B030D-6E8A-4147-A177-3AD203B41FA5}">
                      <a16:colId xmlns:a16="http://schemas.microsoft.com/office/drawing/2014/main" xmlns="" val="3903984478"/>
                    </a:ext>
                  </a:extLst>
                </a:gridCol>
              </a:tblGrid>
              <a:tr h="518400">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PHASE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TIME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ACTIVITY</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COMMENT</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DOCUMENT</a:t>
                      </a:r>
                      <a:endParaRPr lang="ko-KR" altLang="en-US" sz="9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464400">
                <a:tc rowSpan="5">
                  <a:txBody>
                    <a:bodyPr/>
                    <a:lstStyle/>
                    <a:p>
                      <a:pPr algn="ctr" latinLnBrk="1"/>
                      <a:r>
                        <a:rPr lang="en-US"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Planning Phase</a:t>
                      </a: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 1 ~ Day 5</a:t>
                      </a:r>
                      <a:endParaRPr lang="ko-KR" altLang="en-US" sz="1400" b="0" kern="1200" dirty="0">
                        <a:gradFill>
                          <a:gsLst>
                            <a:gs pos="0">
                              <a:schemeClr val="bg1"/>
                            </a:gs>
                            <a:gs pos="100000">
                              <a:schemeClr val="bg1"/>
                            </a:gs>
                          </a:gsLst>
                          <a:lin ang="5400000" scaled="1"/>
                        </a:gradFill>
                        <a:latin typeface="SamsungOne 700" panose="020B0803030303020204" pitchFamily="34" charset="0"/>
                        <a:ea typeface="SamsungOneKorean 700" panose="020B0803030303020204" pitchFamily="50" charset="-127"/>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gridSpan="3">
                  <a:txBody>
                    <a:bodyPr/>
                    <a:lstStyle/>
                    <a:p>
                      <a:pPr marL="0" algn="just" defTabSz="990295" rtl="0" eaLnBrk="1" latinLnBrk="1" hangingPunct="1"/>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Team Building/Planning Proposal</a:t>
                      </a: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xmlns="" val="10001"/>
                  </a:ext>
                </a:extLst>
              </a:tr>
              <a:tr h="759600">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marR="0" indent="0" algn="ctr" defTabSz="990295"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mn-lt"/>
                          <a:ea typeface="+mn-ea"/>
                          <a:cs typeface="Times New Roman" panose="02020603050405020304" pitchFamily="18" charset="0"/>
                        </a:rPr>
                        <a:t>Day 4</a:t>
                      </a:r>
                      <a:endParaRPr lang="ko-KR" altLang="en-US" sz="1100" b="0" kern="1200" dirty="0">
                        <a:solidFill>
                          <a:schemeClr val="tx1">
                            <a:lumMod val="85000"/>
                            <a:lumOff val="15000"/>
                          </a:schemeClr>
                        </a:solidFill>
                        <a:latin typeface="+mn-lt"/>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l" defTabSz="914400" rtl="0" eaLnBrk="1" latinLnBrk="1" hangingPunct="1"/>
                      <a:r>
                        <a:rPr lang="en-US" altLang="ko-KR" sz="1100" u="none" strike="noStrike" kern="1200" dirty="0">
                          <a:solidFill>
                            <a:schemeClr val="tx1">
                              <a:lumMod val="85000"/>
                              <a:lumOff val="15000"/>
                            </a:schemeClr>
                          </a:solidFill>
                          <a:effectLst/>
                          <a:latin typeface="+mn-lt"/>
                          <a:ea typeface="+mn-ea"/>
                          <a:cs typeface="+mn-cs"/>
                        </a:rPr>
                        <a:t>Capstone project WBS form</a:t>
                      </a:r>
                      <a:endParaRPr lang="ko-KR" altLang="en-US" sz="1100" u="none" strike="noStrike" kern="1200" dirty="0">
                        <a:solidFill>
                          <a:schemeClr val="tx1">
                            <a:lumMod val="85000"/>
                            <a:lumOff val="15000"/>
                          </a:schemeClr>
                        </a:solidFill>
                        <a:effectLst/>
                        <a:latin typeface="+mn-lt"/>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u="none" strike="noStrike" kern="1200" dirty="0">
                          <a:solidFill>
                            <a:schemeClr val="tx1">
                              <a:lumMod val="85000"/>
                              <a:lumOff val="15000"/>
                            </a:schemeClr>
                          </a:solidFill>
                          <a:effectLst/>
                          <a:latin typeface="+mn-lt"/>
                          <a:ea typeface="+mn-ea"/>
                          <a:cs typeface="+mn-cs"/>
                        </a:rPr>
                        <a:t>Teams </a:t>
                      </a:r>
                      <a:r>
                        <a:rPr lang="en-US" altLang="ko-KR" sz="1100" u="none" strike="noStrike" kern="1200" dirty="0" smtClean="0">
                          <a:solidFill>
                            <a:schemeClr val="tx1">
                              <a:lumMod val="85000"/>
                              <a:lumOff val="15000"/>
                            </a:schemeClr>
                          </a:solidFill>
                          <a:effectLst/>
                          <a:latin typeface="+mn-lt"/>
                          <a:ea typeface="+mn-ea"/>
                          <a:cs typeface="+mn-cs"/>
                        </a:rPr>
                        <a:t>fill </a:t>
                      </a:r>
                      <a:r>
                        <a:rPr lang="en-US" altLang="ko-KR" sz="1100" u="none" strike="noStrike" kern="1200" dirty="0">
                          <a:solidFill>
                            <a:schemeClr val="tx1">
                              <a:lumMod val="85000"/>
                              <a:lumOff val="15000"/>
                            </a:schemeClr>
                          </a:solidFill>
                          <a:effectLst/>
                          <a:latin typeface="+mn-lt"/>
                          <a:ea typeface="+mn-ea"/>
                          <a:cs typeface="+mn-cs"/>
                        </a:rPr>
                        <a:t>out the forms and hand over to the instructor for review and approval.</a:t>
                      </a:r>
                      <a:endParaRPr lang="ko-KR" altLang="en-US" sz="1100" u="none" strike="noStrike" kern="1200" dirty="0">
                        <a:solidFill>
                          <a:schemeClr val="tx1">
                            <a:lumMod val="85000"/>
                            <a:lumOff val="15000"/>
                          </a:schemeClr>
                        </a:solidFill>
                        <a:effectLst/>
                        <a:latin typeface="+mn-lt"/>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2408210086"/>
                  </a:ext>
                </a:extLst>
              </a:tr>
              <a:tr h="759600">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l" defTabSz="914400" rtl="0" eaLnBrk="1" latinLnBrk="1" hangingPunct="1"/>
                      <a:r>
                        <a:rPr lang="en-US" altLang="ko-KR" sz="1100" u="none" strike="noStrike" kern="1200" dirty="0">
                          <a:solidFill>
                            <a:schemeClr val="tx1">
                              <a:lumMod val="85000"/>
                              <a:lumOff val="15000"/>
                            </a:schemeClr>
                          </a:solidFill>
                          <a:effectLst/>
                          <a:latin typeface="+mn-lt"/>
                          <a:ea typeface="+mn-ea"/>
                          <a:cs typeface="+mn-cs"/>
                        </a:rPr>
                        <a:t>Preparation of the preliminary presentation</a:t>
                      </a:r>
                      <a:endParaRPr lang="ko-KR" altLang="en-US" sz="1100" u="none" strike="noStrike" kern="1200" dirty="0">
                        <a:solidFill>
                          <a:schemeClr val="tx1">
                            <a:lumMod val="85000"/>
                            <a:lumOff val="15000"/>
                          </a:schemeClr>
                        </a:solidFill>
                        <a:effectLst/>
                        <a:latin typeface="+mn-lt"/>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u="none" strike="noStrike" kern="1200" dirty="0">
                          <a:solidFill>
                            <a:schemeClr val="tx1">
                              <a:lumMod val="85000"/>
                              <a:lumOff val="15000"/>
                            </a:schemeClr>
                          </a:solidFill>
                          <a:effectLst/>
                          <a:latin typeface="+mn-lt"/>
                          <a:ea typeface="+mn-ea"/>
                          <a:cs typeface="+mn-cs"/>
                        </a:rPr>
                        <a:t>Explain the action plan in 3~5 slides per </a:t>
                      </a:r>
                      <a:r>
                        <a:rPr lang="en-US" altLang="ko-KR" sz="1100" u="none" strike="noStrike" kern="1200" dirty="0" smtClean="0">
                          <a:solidFill>
                            <a:schemeClr val="tx1">
                              <a:lumMod val="85000"/>
                              <a:lumOff val="15000"/>
                            </a:schemeClr>
                          </a:solidFill>
                          <a:effectLst/>
                          <a:latin typeface="+mn-lt"/>
                          <a:ea typeface="+mn-ea"/>
                          <a:cs typeface="+mn-cs"/>
                        </a:rPr>
                        <a:t>team.</a:t>
                      </a:r>
                      <a:endParaRPr lang="en-US" altLang="ko-KR" sz="1100" u="none" strike="noStrike" kern="1200" dirty="0">
                        <a:solidFill>
                          <a:schemeClr val="tx1">
                            <a:lumMod val="85000"/>
                            <a:lumOff val="15000"/>
                          </a:schemeClr>
                        </a:solidFill>
                        <a:effectLst/>
                        <a:latin typeface="+mn-lt"/>
                        <a:ea typeface="+mn-ea"/>
                        <a:cs typeface="+mn-cs"/>
                      </a:endParaRPr>
                    </a:p>
                    <a:p>
                      <a:pPr marL="171450" indent="-171450" algn="l" defTabSz="914400" rtl="0" eaLnBrk="1" latinLnBrk="1" hangingPunct="1">
                        <a:buFont typeface="Arial" panose="020B0604020202020204" pitchFamily="34" charset="0"/>
                        <a:buChar char="•"/>
                      </a:pPr>
                      <a:r>
                        <a:rPr lang="en-US" altLang="ko-KR" sz="1100" u="none" strike="noStrike" kern="1200" dirty="0">
                          <a:solidFill>
                            <a:schemeClr val="tx1">
                              <a:lumMod val="85000"/>
                              <a:lumOff val="15000"/>
                            </a:schemeClr>
                          </a:solidFill>
                          <a:effectLst/>
                          <a:latin typeface="+mn-lt"/>
                          <a:ea typeface="+mn-ea"/>
                          <a:cs typeface="+mn-cs"/>
                        </a:rPr>
                        <a:t>Slides in </a:t>
                      </a:r>
                      <a:r>
                        <a:rPr lang="en-US" altLang="ko-KR" sz="1100" u="none" strike="noStrike" kern="1200" dirty="0" smtClean="0">
                          <a:solidFill>
                            <a:schemeClr val="tx1">
                              <a:lumMod val="85000"/>
                              <a:lumOff val="15000"/>
                            </a:schemeClr>
                          </a:solidFill>
                          <a:effectLst/>
                          <a:latin typeface="+mn-lt"/>
                          <a:ea typeface="+mn-ea"/>
                          <a:cs typeface="+mn-cs"/>
                        </a:rPr>
                        <a:t>PowerPoint,</a:t>
                      </a:r>
                      <a:r>
                        <a:rPr lang="ko-KR" altLang="en-US" sz="1100" u="none" strike="noStrike" kern="1200" dirty="0" smtClean="0">
                          <a:solidFill>
                            <a:schemeClr val="tx1">
                              <a:lumMod val="85000"/>
                              <a:lumOff val="15000"/>
                            </a:schemeClr>
                          </a:solidFill>
                          <a:effectLst/>
                          <a:latin typeface="+mn-lt"/>
                          <a:ea typeface="+mn-ea"/>
                          <a:cs typeface="+mn-cs"/>
                        </a:rPr>
                        <a:t> </a:t>
                      </a:r>
                      <a:r>
                        <a:rPr lang="en-US" altLang="ko-KR" sz="1100" u="none" strike="noStrike" kern="1200" dirty="0">
                          <a:solidFill>
                            <a:schemeClr val="tx1">
                              <a:lumMod val="85000"/>
                              <a:lumOff val="15000"/>
                            </a:schemeClr>
                          </a:solidFill>
                          <a:effectLst/>
                          <a:latin typeface="+mn-lt"/>
                          <a:ea typeface="+mn-ea"/>
                          <a:cs typeface="+mn-cs"/>
                        </a:rPr>
                        <a:t>PDF, or Word</a:t>
                      </a:r>
                      <a:r>
                        <a:rPr lang="ko-KR" altLang="en-US" sz="1100" u="none" strike="noStrike" kern="1200" dirty="0">
                          <a:solidFill>
                            <a:schemeClr val="tx1">
                              <a:lumMod val="85000"/>
                              <a:lumOff val="15000"/>
                            </a:schemeClr>
                          </a:solidFill>
                          <a:effectLst/>
                          <a:latin typeface="+mn-lt"/>
                          <a:ea typeface="+mn-ea"/>
                          <a:cs typeface="+mn-cs"/>
                        </a:rPr>
                        <a:t> </a:t>
                      </a:r>
                      <a:r>
                        <a:rPr lang="en-US" altLang="ko-KR" sz="1100" u="none" strike="noStrike" kern="1200" dirty="0">
                          <a:solidFill>
                            <a:schemeClr val="tx1">
                              <a:lumMod val="85000"/>
                              <a:lumOff val="15000"/>
                            </a:schemeClr>
                          </a:solidFill>
                          <a:effectLst/>
                          <a:latin typeface="+mn-lt"/>
                          <a:ea typeface="+mn-ea"/>
                          <a:cs typeface="+mn-cs"/>
                        </a:rPr>
                        <a:t>format</a:t>
                      </a:r>
                      <a:endParaRPr lang="ko-KR" altLang="en-US" sz="1100" u="none" strike="noStrike" kern="1200" dirty="0">
                        <a:solidFill>
                          <a:schemeClr val="tx1">
                            <a:lumMod val="85000"/>
                            <a:lumOff val="15000"/>
                          </a:schemeClr>
                        </a:solidFill>
                        <a:effectLst/>
                        <a:latin typeface="+mn-lt"/>
                        <a:ea typeface="+mn-ea"/>
                        <a:cs typeface="+mn-cs"/>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604233598"/>
                  </a:ext>
                </a:extLst>
              </a:tr>
              <a:tr h="759600">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marR="0" indent="0" algn="ctr" defTabSz="990295"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mn-lt"/>
                          <a:ea typeface="+mn-ea"/>
                          <a:cs typeface="Times New Roman" panose="02020603050405020304" pitchFamily="18" charset="0"/>
                        </a:rPr>
                        <a:t>Day 5</a:t>
                      </a:r>
                      <a:endParaRPr lang="ko-KR" altLang="en-US" sz="1100" b="0" kern="1200" dirty="0">
                        <a:solidFill>
                          <a:schemeClr val="tx1">
                            <a:lumMod val="85000"/>
                            <a:lumOff val="15000"/>
                          </a:schemeClr>
                        </a:solidFill>
                        <a:latin typeface="+mn-lt"/>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u="none" strike="noStrike" kern="1200" dirty="0">
                          <a:solidFill>
                            <a:schemeClr val="tx1">
                              <a:lumMod val="85000"/>
                              <a:lumOff val="15000"/>
                            </a:schemeClr>
                          </a:solidFill>
                          <a:effectLst/>
                          <a:latin typeface="+mn-lt"/>
                          <a:ea typeface="+mn-ea"/>
                          <a:cs typeface="+mn-cs"/>
                        </a:rPr>
                        <a:t>Preliminary presentation – project proposal</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b="0" kern="1200" dirty="0">
                          <a:solidFill>
                            <a:schemeClr val="tx1">
                              <a:lumMod val="85000"/>
                              <a:lumOff val="15000"/>
                            </a:schemeClr>
                          </a:solidFill>
                          <a:latin typeface="+mn-lt"/>
                          <a:ea typeface="+mn-ea"/>
                          <a:cs typeface="Times New Roman" panose="02020603050405020304" pitchFamily="18" charset="0"/>
                        </a:rPr>
                        <a:t>Use of the overhead projector</a:t>
                      </a:r>
                    </a:p>
                    <a:p>
                      <a:pPr marL="171450" indent="-171450" algn="l" defTabSz="914400" rtl="0" eaLnBrk="1" latinLnBrk="1" hangingPunct="1">
                        <a:buFont typeface="Arial" panose="020B0604020202020204" pitchFamily="34" charset="0"/>
                        <a:buChar char="•"/>
                      </a:pPr>
                      <a:r>
                        <a:rPr lang="en-US" altLang="ko-KR" sz="1100" b="0" kern="1200" dirty="0">
                          <a:solidFill>
                            <a:schemeClr val="tx1">
                              <a:lumMod val="85000"/>
                              <a:lumOff val="15000"/>
                            </a:schemeClr>
                          </a:solidFill>
                          <a:latin typeface="+mn-lt"/>
                          <a:ea typeface="+mn-ea"/>
                          <a:cs typeface="Times New Roman" panose="02020603050405020304" pitchFamily="18" charset="0"/>
                        </a:rPr>
                        <a:t>15 minute presentation + 5 minute Q&amp;A</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Each team’s Action Plan word document</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793541503"/>
                  </a:ext>
                </a:extLst>
              </a:tr>
              <a:tr h="759600">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u="none" strike="noStrike" kern="1200" dirty="0">
                          <a:solidFill>
                            <a:schemeClr val="tx1">
                              <a:lumMod val="85000"/>
                              <a:lumOff val="15000"/>
                            </a:schemeClr>
                          </a:solidFill>
                          <a:effectLst/>
                          <a:latin typeface="+mn-lt"/>
                          <a:ea typeface="+mn-ea"/>
                          <a:cs typeface="+mn-cs"/>
                        </a:rPr>
                        <a:t>Feedback and wrap-up</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mn-lt"/>
                          <a:ea typeface="+mn-ea"/>
                          <a:cs typeface="Times New Roman" panose="02020603050405020304" pitchFamily="18" charset="0"/>
                        </a:rPr>
                        <a:t>Team feedback and wrap-up by the instructor/mentor</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latinLnBrk="1"/>
                      <a:endParaRPr lang="ko-KR" altLang="en-US"/>
                    </a:p>
                  </a:txBody>
                  <a:tcPr/>
                </a:tc>
                <a:extLst>
                  <a:ext uri="{0D108BD9-81ED-4DB2-BD59-A6C34878D82A}">
                    <a16:rowId xmlns:a16="http://schemas.microsoft.com/office/drawing/2014/main" xmlns="" val="2554070712"/>
                  </a:ext>
                </a:extLst>
              </a:tr>
            </a:tbl>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1034306154"/>
              </p:ext>
            </p:extLst>
          </p:nvPr>
        </p:nvGraphicFramePr>
        <p:xfrm>
          <a:off x="8052254" y="2473490"/>
          <a:ext cx="922338" cy="796925"/>
        </p:xfrm>
        <a:graphic>
          <a:graphicData uri="http://schemas.openxmlformats.org/presentationml/2006/ole">
            <mc:AlternateContent xmlns:mc="http://schemas.openxmlformats.org/markup-compatibility/2006">
              <mc:Choice xmlns:v="urn:schemas-microsoft-com:vml" Requires="v">
                <p:oleObj spid="_x0000_s2065" name="Worksheet" showAsIcon="1" r:id="rId4" imgW="921600" imgH="797400" progId="Excel.Sheet.12">
                  <p:embed/>
                </p:oleObj>
              </mc:Choice>
              <mc:Fallback>
                <p:oleObj name="Worksheet" showAsIcon="1" r:id="rId4" imgW="921600" imgH="797400" progId="Excel.Sheet.12">
                  <p:embed/>
                  <p:pic>
                    <p:nvPicPr>
                      <p:cNvPr id="0" name=""/>
                      <p:cNvPicPr/>
                      <p:nvPr/>
                    </p:nvPicPr>
                    <p:blipFill>
                      <a:blip r:embed="rId5"/>
                      <a:stretch>
                        <a:fillRect/>
                      </a:stretch>
                    </p:blipFill>
                    <p:spPr>
                      <a:xfrm>
                        <a:off x="8052254" y="2473490"/>
                        <a:ext cx="922338" cy="796925"/>
                      </a:xfrm>
                      <a:prstGeom prst="rect">
                        <a:avLst/>
                      </a:prstGeom>
                    </p:spPr>
                  </p:pic>
                </p:oleObj>
              </mc:Fallback>
            </mc:AlternateContent>
          </a:graphicData>
        </a:graphic>
      </p:graphicFrame>
      <p:graphicFrame>
        <p:nvGraphicFramePr>
          <p:cNvPr id="8" name="개체 7">
            <a:hlinkClick r:id="" action="ppaction://ole?verb=0"/>
          </p:cNvPr>
          <p:cNvGraphicFramePr>
            <a:graphicFrameLocks noChangeAspect="1"/>
          </p:cNvGraphicFramePr>
          <p:nvPr>
            <p:extLst>
              <p:ext uri="{D42A27DB-BD31-4B8C-83A1-F6EECF244321}">
                <p14:modId xmlns:p14="http://schemas.microsoft.com/office/powerpoint/2010/main" val="4158859783"/>
              </p:ext>
            </p:extLst>
          </p:nvPr>
        </p:nvGraphicFramePr>
        <p:xfrm>
          <a:off x="8052254" y="3259905"/>
          <a:ext cx="922338" cy="796925"/>
        </p:xfrm>
        <a:graphic>
          <a:graphicData uri="http://schemas.openxmlformats.org/presentationml/2006/ole">
            <mc:AlternateContent xmlns:mc="http://schemas.openxmlformats.org/markup-compatibility/2006">
              <mc:Choice xmlns:v="urn:schemas-microsoft-com:vml" Requires="v">
                <p:oleObj spid="_x0000_s2066" name="Presentation" showAsIcon="1" r:id="rId6" imgW="921600" imgH="797400" progId="PowerPoint.Show.12">
                  <p:embed/>
                </p:oleObj>
              </mc:Choice>
              <mc:Fallback>
                <p:oleObj name="Presentation" showAsIcon="1" r:id="rId6" imgW="921600" imgH="797400" progId="PowerPoint.Show.12">
                  <p:embed/>
                  <p:pic>
                    <p:nvPicPr>
                      <p:cNvPr id="0" name=""/>
                      <p:cNvPicPr/>
                      <p:nvPr/>
                    </p:nvPicPr>
                    <p:blipFill>
                      <a:blip r:embed="rId7"/>
                      <a:stretch>
                        <a:fillRect/>
                      </a:stretch>
                    </p:blipFill>
                    <p:spPr>
                      <a:xfrm>
                        <a:off x="8052254" y="3259905"/>
                        <a:ext cx="922338" cy="796925"/>
                      </a:xfrm>
                      <a:prstGeom prst="rect">
                        <a:avLst/>
                      </a:prstGeom>
                    </p:spPr>
                  </p:pic>
                </p:oleObj>
              </mc:Fallback>
            </mc:AlternateContent>
          </a:graphicData>
        </a:graphic>
      </p:graphicFrame>
    </p:spTree>
    <p:extLst>
      <p:ext uri="{BB962C8B-B14F-4D97-AF65-F5344CB8AC3E}">
        <p14:creationId xmlns:p14="http://schemas.microsoft.com/office/powerpoint/2010/main" val="265963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Schedule &amp; Activity</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01</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aphicFrame>
        <p:nvGraphicFramePr>
          <p:cNvPr id="6" name="Table 19">
            <a:extLst>
              <a:ext uri="{FF2B5EF4-FFF2-40B4-BE49-F238E27FC236}">
                <a16:creationId xmlns:a16="http://schemas.microsoft.com/office/drawing/2014/main" xmlns="" id="{5304481C-18D5-4E5B-AB65-CDACE9B93820}"/>
              </a:ext>
            </a:extLst>
          </p:cNvPr>
          <p:cNvGraphicFramePr>
            <a:graphicFrameLocks noGrp="1"/>
          </p:cNvGraphicFramePr>
          <p:nvPr>
            <p:extLst>
              <p:ext uri="{D42A27DB-BD31-4B8C-83A1-F6EECF244321}">
                <p14:modId xmlns:p14="http://schemas.microsoft.com/office/powerpoint/2010/main" val="3614955303"/>
              </p:ext>
            </p:extLst>
          </p:nvPr>
        </p:nvGraphicFramePr>
        <p:xfrm>
          <a:off x="532606" y="1439576"/>
          <a:ext cx="8837612" cy="4785270"/>
        </p:xfrm>
        <a:graphic>
          <a:graphicData uri="http://schemas.openxmlformats.org/drawingml/2006/table">
            <a:tbl>
              <a:tblPr/>
              <a:tblGrid>
                <a:gridCol w="962422">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2016224">
                  <a:extLst>
                    <a:ext uri="{9D8B030D-6E8A-4147-A177-3AD203B41FA5}">
                      <a16:colId xmlns:a16="http://schemas.microsoft.com/office/drawing/2014/main" xmlns="" val="20003"/>
                    </a:ext>
                  </a:extLst>
                </a:gridCol>
                <a:gridCol w="2664296">
                  <a:extLst>
                    <a:ext uri="{9D8B030D-6E8A-4147-A177-3AD203B41FA5}">
                      <a16:colId xmlns:a16="http://schemas.microsoft.com/office/drawing/2014/main" xmlns="" val="2511286042"/>
                    </a:ext>
                  </a:extLst>
                </a:gridCol>
                <a:gridCol w="1754510">
                  <a:extLst>
                    <a:ext uri="{9D8B030D-6E8A-4147-A177-3AD203B41FA5}">
                      <a16:colId xmlns:a16="http://schemas.microsoft.com/office/drawing/2014/main" xmlns="" val="3739380639"/>
                    </a:ext>
                  </a:extLst>
                </a:gridCol>
              </a:tblGrid>
              <a:tr h="518400">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PHASE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TIME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ACTIVITY</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COMMENT</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DOCUMENT</a:t>
                      </a:r>
                      <a:endParaRPr lang="ko-KR" altLang="en-US" sz="9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464400">
                <a:tc rowSpan="6">
                  <a:txBody>
                    <a:bodyPr/>
                    <a:lstStyle/>
                    <a:p>
                      <a:pPr algn="ctr" latinLnBrk="1"/>
                      <a:r>
                        <a:rPr lang="en-US"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Execution Phase #1</a:t>
                      </a: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 6 ~ Day 11</a:t>
                      </a:r>
                      <a:endParaRPr lang="ko-KR" altLang="en-US" sz="1400" b="0" kern="1200" dirty="0">
                        <a:gradFill>
                          <a:gsLst>
                            <a:gs pos="0">
                              <a:schemeClr val="bg1"/>
                            </a:gs>
                            <a:gs pos="100000">
                              <a:schemeClr val="bg1"/>
                            </a:gs>
                          </a:gsLst>
                          <a:lin ang="5400000" scaled="1"/>
                        </a:gradFill>
                        <a:latin typeface="SamsungOne 700" panose="020B0803030303020204" pitchFamily="34" charset="0"/>
                        <a:ea typeface="SamsungOneKorean 700" panose="020B0803030303020204" pitchFamily="50" charset="-127"/>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gridSpan="3">
                  <a:txBody>
                    <a:bodyPr/>
                    <a:lstStyle/>
                    <a:p>
                      <a:pPr marL="0" indent="0" algn="l"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Interim Results</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xmlns="" val="10001"/>
                  </a:ext>
                </a:extLst>
              </a:tr>
              <a:tr h="760494">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90295" rtl="0" eaLnBrk="1" latinLnBrk="1" hangingPunct="1"/>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Day 6 ~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Day</a:t>
                      </a:r>
                      <a:r>
                        <a:rPr lang="ko-KR" altLang="en-US"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a:t>
                      </a: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9</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Initial prototype building and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testing</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Instructor/mentor guidance</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760494">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algn="ctr" defTabSz="990295" rtl="0" eaLnBrk="1" latinLnBrk="1" hangingPunct="1"/>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Day 10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Capstone project WBS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form</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Weakly control by the instructor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on </a:t>
                      </a: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Day 9</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Each team’s WBS document</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760494">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0" algn="ctr" defTabSz="914400" rtl="0" eaLnBrk="1" latinLnBrk="1" hangingPunct="1"/>
                      <a:endParaRPr lang="ko-KR" altLang="en-US" sz="1300" b="0" kern="1200" spc="-100" baseline="0" dirty="0">
                        <a:ln>
                          <a:solidFill>
                            <a:schemeClr val="tx1">
                              <a:alpha val="0"/>
                            </a:schemeClr>
                          </a:solidFill>
                        </a:ln>
                        <a:solidFill>
                          <a:schemeClr val="tx1"/>
                        </a:solidFill>
                        <a:latin typeface="Times New Roman" panose="02020603050405020304" pitchFamily="18" charset="0"/>
                        <a:ea typeface="나눔고딕" panose="020D0604000000000000" pitchFamily="50" charset="-127"/>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l" defTabSz="914400" rtl="0" eaLnBrk="1" latinLnBrk="1" hangingPunct="1"/>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Preparation of the prototype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showing</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Slides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a:t>
                      </a: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data +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code</a:t>
                      </a: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indent="-171450" algn="l" defTabSz="914400" rtl="0" eaLnBrk="1" latinLnBrk="1" hangingPunct="1">
                        <a:buFont typeface="Arial" panose="020B0604020202020204" pitchFamily="34" charset="0"/>
                        <a:buChar cha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Slides in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PowerPoint,</a:t>
                      </a:r>
                      <a:r>
                        <a:rPr lang="ko-KR" altLang="en-US"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a:t>
                      </a: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PDF, or Word</a:t>
                      </a:r>
                      <a:r>
                        <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 </a:t>
                      </a: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format</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2408210086"/>
                  </a:ext>
                </a:extLst>
              </a:tr>
              <a:tr h="760494">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marR="0" indent="0" algn="ctr" defTabSz="990295" rtl="0" eaLnBrk="1" fontAlgn="auto" latinLnBrk="1" hangingPunct="1">
                        <a:lnSpc>
                          <a:spcPct val="100000"/>
                        </a:lnSpc>
                        <a:spcBef>
                          <a:spcPts val="0"/>
                        </a:spcBef>
                        <a:spcAft>
                          <a:spcPts val="0"/>
                        </a:spcAft>
                        <a:buClrTx/>
                        <a:buSzTx/>
                        <a:buFontTx/>
                        <a:buNone/>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Day 11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l" defTabSz="914400" rtl="0" eaLnBrk="1" latinLnBrk="1" hangingPunct="1"/>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Prototype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showing</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Use of the overhead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projector</a:t>
                      </a: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indent="-171450" algn="l" defTabSz="914400" rtl="0" eaLnBrk="1" latinLnBrk="1" hangingPunct="1">
                        <a:buFont typeface="Arial" panose="020B0604020202020204" pitchFamily="34" charset="0"/>
                        <a:buChar cha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20 minute presentation + 10 minute Q&amp;A</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604233598"/>
                  </a:ext>
                </a:extLst>
              </a:tr>
              <a:tr h="760494">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l" defTabSz="914400" rtl="0" eaLnBrk="1" latinLnBrk="1" hangingPunct="1"/>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Feedback and </a:t>
                      </a:r>
                      <a:r>
                        <a:rPr lang="en-US" altLang="ko-KR" sz="11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wrap-up</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Team feedback and wrap-up by the instructor/mentor</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4123990480"/>
                  </a:ext>
                </a:extLst>
              </a:tr>
            </a:tbl>
          </a:graphicData>
        </a:graphic>
      </p:graphicFrame>
      <p:graphicFrame>
        <p:nvGraphicFramePr>
          <p:cNvPr id="9" name="개체 8">
            <a:hlinkClick r:id="" action="ppaction://ole?verb=0"/>
          </p:cNvPr>
          <p:cNvGraphicFramePr>
            <a:graphicFrameLocks noChangeAspect="1"/>
          </p:cNvGraphicFramePr>
          <p:nvPr>
            <p:extLst>
              <p:ext uri="{D42A27DB-BD31-4B8C-83A1-F6EECF244321}">
                <p14:modId xmlns:p14="http://schemas.microsoft.com/office/powerpoint/2010/main" val="891581042"/>
              </p:ext>
            </p:extLst>
          </p:nvPr>
        </p:nvGraphicFramePr>
        <p:xfrm>
          <a:off x="8083784" y="4027161"/>
          <a:ext cx="922338" cy="796925"/>
        </p:xfrm>
        <a:graphic>
          <a:graphicData uri="http://schemas.openxmlformats.org/presentationml/2006/ole">
            <mc:AlternateContent xmlns:mc="http://schemas.openxmlformats.org/markup-compatibility/2006">
              <mc:Choice xmlns:v="urn:schemas-microsoft-com:vml" Requires="v">
                <p:oleObj spid="_x0000_s3082" name="Presentation" showAsIcon="1" r:id="rId4" imgW="921600" imgH="797400" progId="PowerPoint.Show.12">
                  <p:embed/>
                </p:oleObj>
              </mc:Choice>
              <mc:Fallback>
                <p:oleObj name="Presentation" showAsIcon="1" r:id="rId4" imgW="921600" imgH="797400" progId="PowerPoint.Show.12">
                  <p:embed/>
                  <p:pic>
                    <p:nvPicPr>
                      <p:cNvPr id="0" name=""/>
                      <p:cNvPicPr/>
                      <p:nvPr/>
                    </p:nvPicPr>
                    <p:blipFill>
                      <a:blip r:embed="rId5"/>
                      <a:stretch>
                        <a:fillRect/>
                      </a:stretch>
                    </p:blipFill>
                    <p:spPr>
                      <a:xfrm>
                        <a:off x="8083784" y="4027161"/>
                        <a:ext cx="922338" cy="796925"/>
                      </a:xfrm>
                      <a:prstGeom prst="rect">
                        <a:avLst/>
                      </a:prstGeom>
                    </p:spPr>
                  </p:pic>
                </p:oleObj>
              </mc:Fallback>
            </mc:AlternateContent>
          </a:graphicData>
        </a:graphic>
      </p:graphicFrame>
    </p:spTree>
    <p:extLst>
      <p:ext uri="{BB962C8B-B14F-4D97-AF65-F5344CB8AC3E}">
        <p14:creationId xmlns:p14="http://schemas.microsoft.com/office/powerpoint/2010/main" val="304341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Schedule &amp; Activity</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01</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aphicFrame>
        <p:nvGraphicFramePr>
          <p:cNvPr id="6" name="Table 19">
            <a:extLst>
              <a:ext uri="{FF2B5EF4-FFF2-40B4-BE49-F238E27FC236}">
                <a16:creationId xmlns:a16="http://schemas.microsoft.com/office/drawing/2014/main" xmlns="" id="{32C1168A-7EBC-4EA5-858A-5539998DD43B}"/>
              </a:ext>
            </a:extLst>
          </p:cNvPr>
          <p:cNvGraphicFramePr>
            <a:graphicFrameLocks noGrp="1"/>
          </p:cNvGraphicFramePr>
          <p:nvPr>
            <p:extLst>
              <p:ext uri="{D42A27DB-BD31-4B8C-83A1-F6EECF244321}">
                <p14:modId xmlns:p14="http://schemas.microsoft.com/office/powerpoint/2010/main" val="4035492985"/>
              </p:ext>
            </p:extLst>
          </p:nvPr>
        </p:nvGraphicFramePr>
        <p:xfrm>
          <a:off x="532606" y="1439576"/>
          <a:ext cx="8837612" cy="4951296"/>
        </p:xfrm>
        <a:graphic>
          <a:graphicData uri="http://schemas.openxmlformats.org/drawingml/2006/table">
            <a:tbl>
              <a:tblPr/>
              <a:tblGrid>
                <a:gridCol w="962422">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2016224">
                  <a:extLst>
                    <a:ext uri="{9D8B030D-6E8A-4147-A177-3AD203B41FA5}">
                      <a16:colId xmlns:a16="http://schemas.microsoft.com/office/drawing/2014/main" xmlns="" val="20003"/>
                    </a:ext>
                  </a:extLst>
                </a:gridCol>
                <a:gridCol w="2664296">
                  <a:extLst>
                    <a:ext uri="{9D8B030D-6E8A-4147-A177-3AD203B41FA5}">
                      <a16:colId xmlns:a16="http://schemas.microsoft.com/office/drawing/2014/main" xmlns="" val="2585049185"/>
                    </a:ext>
                  </a:extLst>
                </a:gridCol>
                <a:gridCol w="1754510">
                  <a:extLst>
                    <a:ext uri="{9D8B030D-6E8A-4147-A177-3AD203B41FA5}">
                      <a16:colId xmlns:a16="http://schemas.microsoft.com/office/drawing/2014/main" xmlns="" val="3330933290"/>
                    </a:ext>
                  </a:extLst>
                </a:gridCol>
              </a:tblGrid>
              <a:tr h="518400">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PHASE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TIME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ACTIVITY</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latinLnBrk="1"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COMMENT</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90295"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chemeClr val="tx1"/>
                              </a:gs>
                              <a:gs pos="100000">
                                <a:schemeClr val="tx1"/>
                              </a:gs>
                            </a:gsLst>
                            <a:lin ang="7200000" scaled="0"/>
                          </a:gradFill>
                          <a:latin typeface="SamsungOne 700" panose="020B0803030303020204" pitchFamily="34" charset="0"/>
                          <a:ea typeface="SamsungOne 700" panose="020B0803030303020204" pitchFamily="34" charset="0"/>
                          <a:cs typeface="Times New Roman" panose="02020603050405020304" pitchFamily="18" charset="0"/>
                        </a:rPr>
                        <a:t>DOCUMENT</a:t>
                      </a:r>
                      <a:endParaRPr lang="ko-KR" altLang="en-US" sz="9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464400">
                <a:tc rowSpan="8">
                  <a:txBody>
                    <a:bodyPr/>
                    <a:lstStyle/>
                    <a:p>
                      <a:pPr algn="ctr" latinLnBrk="1"/>
                      <a:r>
                        <a:rPr lang="en-US"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Execution Phase #2</a:t>
                      </a: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 12 ~ Day 20</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gridSpan="3">
                  <a:txBody>
                    <a:bodyPr/>
                    <a:lstStyle/>
                    <a:p>
                      <a:pPr marL="0" indent="0" algn="l" defTabSz="990295" rtl="0" eaLnBrk="1" latinLnBrk="1" hangingPunct="1">
                        <a:buFont typeface="Arial" panose="020B0604020202020204" pitchFamily="34" charset="0"/>
                        <a:buNone/>
                      </a:pPr>
                      <a:r>
                        <a:rPr lang="en-US" altLang="ko-KR"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Final Results</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182029">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algn="ctr" defTabSz="914400" rtl="0" eaLnBrk="1" latinLnBrk="1" hangingPunct="1"/>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 Day 12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a:t>
                      </a:r>
                      <a:r>
                        <a:rPr lang="ko-KR" altLang="en-US"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Day</a:t>
                      </a:r>
                      <a:r>
                        <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17</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Prototype improvements and use scenario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exploration</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84408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Instructor/mentor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guidance</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432048">
                <a:tc vMerge="1">
                  <a:txBody>
                    <a:bodyPr/>
                    <a:lstStyle/>
                    <a:p>
                      <a:pPr algn="ctr" latinLnBrk="1"/>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0" algn="ctr" defTabSz="914400" rtl="0" eaLnBrk="1" latinLnBrk="1" hangingPunct="1"/>
                      <a:endParaRPr lang="ko-KR" altLang="en-US" sz="1300" b="0" kern="1200" spc="-100" baseline="0" dirty="0">
                        <a:ln>
                          <a:solidFill>
                            <a:schemeClr val="tx1">
                              <a:alpha val="0"/>
                            </a:schemeClr>
                          </a:solidFill>
                        </a:ln>
                        <a:solidFill>
                          <a:schemeClr val="tx1"/>
                        </a:solidFill>
                        <a:latin typeface="Times New Roman" panose="02020603050405020304" pitchFamily="18" charset="0"/>
                        <a:ea typeface="나눔고딕" panose="020D0604000000000000" pitchFamily="50" charset="-127"/>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Capstone project WBS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form</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84408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Weakly control by the instructor on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Day 14</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144016">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Day 18 </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Capstone project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report</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Use the provided template</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2408210086"/>
                  </a:ext>
                </a:extLst>
              </a:tr>
              <a:tr h="0">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algn="ctr" defTabSz="914400" rtl="0" eaLnBrk="1" latinLnBrk="1" hangingPunct="1"/>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Day 19</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Preparation of the final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presentation</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Slides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data + code</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Slides in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PowerPoint,</a:t>
                      </a:r>
                      <a:r>
                        <a:rPr lang="ko-KR" altLang="en-US"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PDF, or Word</a:t>
                      </a:r>
                      <a:r>
                        <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format</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604233598"/>
                  </a:ext>
                </a:extLst>
              </a:tr>
              <a:tr h="0">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marL="0" algn="ctr" defTabSz="914400" rtl="0" eaLnBrk="1" latinLnBrk="1" hangingPunct="1"/>
                      <a:endParaRPr lang="ko-KR" altLang="en-US" sz="1300" b="0" kern="1200" spc="-100" baseline="0" dirty="0">
                        <a:ln>
                          <a:solidFill>
                            <a:schemeClr val="tx1">
                              <a:alpha val="0"/>
                            </a:schemeClr>
                          </a:solidFill>
                        </a:ln>
                        <a:solidFill>
                          <a:schemeClr val="tx1"/>
                        </a:solidFill>
                        <a:latin typeface="Times New Roman" panose="02020603050405020304" pitchFamily="18" charset="0"/>
                        <a:ea typeface="나눔고딕" panose="020D0604000000000000" pitchFamily="50" charset="-127"/>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Capstone project WBS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form</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Weakly control by the instructor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on </a:t>
                      </a: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Day 19</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Each team’s WBS document</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4123990480"/>
                  </a:ext>
                </a:extLst>
              </a:tr>
              <a:tr h="322318">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Day 20</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Final presentation</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Use of the overhead projector</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20 minute presentation + 10 minute Q&amp;A for each team</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063763074"/>
                  </a:ext>
                </a:extLst>
              </a:tr>
              <a:tr h="760494">
                <a:tc vMerge="1">
                  <a:txBody>
                    <a:bodyPr/>
                    <a:lstStyle/>
                    <a:p>
                      <a:pPr algn="ctr" latinLnBrk="1"/>
                      <a:endPar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4271" marR="74271" marT="37136" marB="3713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Graduation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ceremony</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algn="l" defTabSz="914400" rtl="0" eaLnBrk="1" latinLnBrk="1" hangingPunct="1">
                        <a:buFont typeface="Arial" panose="020B0604020202020204" pitchFamily="34" charset="0"/>
                        <a:buChar cha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Fill out individually the course satisfaction survey sheet</a:t>
                      </a:r>
                    </a:p>
                    <a:p>
                      <a:pPr marL="171450" indent="-171450" algn="l" defTabSz="914400" rtl="0" eaLnBrk="1" latinLnBrk="1" hangingPunct="1">
                        <a:buFont typeface="Arial" panose="020B0604020202020204" pitchFamily="34" charset="0"/>
                        <a:buChar cha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Group picture </a:t>
                      </a:r>
                      <a:r>
                        <a:rPr lang="en-US" altLang="ko-KR" sz="1100" b="0" kern="1200" dirty="0" smtClean="0">
                          <a:solidFill>
                            <a:schemeClr val="tx1">
                              <a:lumMod val="85000"/>
                              <a:lumOff val="15000"/>
                            </a:schemeClr>
                          </a:solidFill>
                          <a:latin typeface="SamsungOne 400" panose="020B0503030303020204" pitchFamily="34" charset="0"/>
                          <a:ea typeface="+mn-ea"/>
                          <a:cs typeface="Times New Roman" panose="02020603050405020304" pitchFamily="18" charset="0"/>
                        </a:rPr>
                        <a:t>session</a:t>
                      </a:r>
                      <a:endPar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p>
                      <a:pPr marL="171450" indent="-171450" algn="l" defTabSz="914400" rtl="0" eaLnBrk="1" latinLnBrk="1" hangingPunct="1">
                        <a:buFont typeface="Arial" panose="020B0604020202020204" pitchFamily="34" charset="0"/>
                        <a:buChar char="•"/>
                      </a:pPr>
                      <a:r>
                        <a:rPr lang="en-US" altLang="ko-KR"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rPr>
                        <a:t>Wrap-up ceremony and awards</a:t>
                      </a:r>
                      <a:endParaRPr lang="ko-KR" altLang="en-US" sz="1100" b="0" kern="1200" dirty="0">
                        <a:solidFill>
                          <a:schemeClr val="tx1">
                            <a:lumMod val="85000"/>
                            <a:lumOff val="15000"/>
                          </a:schemeClr>
                        </a:solidFill>
                        <a:latin typeface="SamsungOne 400" panose="020B0503030303020204" pitchFamily="34" charset="0"/>
                        <a:ea typeface="+mn-ea"/>
                        <a:cs typeface="Times New Roman" panose="02020603050405020304" pitchFamily="18"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xmlns="" val="320403174"/>
                  </a:ext>
                </a:extLst>
              </a:tr>
            </a:tbl>
          </a:graphicData>
        </a:graphic>
      </p:graphicFrame>
      <p:graphicFrame>
        <p:nvGraphicFramePr>
          <p:cNvPr id="10" name="개체 9">
            <a:hlinkClick r:id="" action="ppaction://ole?verb=0"/>
          </p:cNvPr>
          <p:cNvGraphicFramePr>
            <a:graphicFrameLocks noChangeAspect="1"/>
          </p:cNvGraphicFramePr>
          <p:nvPr>
            <p:extLst>
              <p:ext uri="{D42A27DB-BD31-4B8C-83A1-F6EECF244321}">
                <p14:modId xmlns:p14="http://schemas.microsoft.com/office/powerpoint/2010/main" val="1664984431"/>
              </p:ext>
            </p:extLst>
          </p:nvPr>
        </p:nvGraphicFramePr>
        <p:xfrm>
          <a:off x="8083784" y="4016424"/>
          <a:ext cx="922338" cy="796925"/>
        </p:xfrm>
        <a:graphic>
          <a:graphicData uri="http://schemas.openxmlformats.org/presentationml/2006/ole">
            <mc:AlternateContent xmlns:mc="http://schemas.openxmlformats.org/markup-compatibility/2006">
              <mc:Choice xmlns:v="urn:schemas-microsoft-com:vml" Requires="v">
                <p:oleObj spid="_x0000_s4114" name="Presentation" showAsIcon="1" r:id="rId4" imgW="921600" imgH="797400" progId="PowerPoint.Show.12">
                  <p:embed/>
                </p:oleObj>
              </mc:Choice>
              <mc:Fallback>
                <p:oleObj name="Presentation" showAsIcon="1" r:id="rId4" imgW="921600" imgH="797400" progId="PowerPoint.Show.12">
                  <p:embed/>
                  <p:pic>
                    <p:nvPicPr>
                      <p:cNvPr id="0" name=""/>
                      <p:cNvPicPr/>
                      <p:nvPr/>
                    </p:nvPicPr>
                    <p:blipFill>
                      <a:blip r:embed="rId5"/>
                      <a:stretch>
                        <a:fillRect/>
                      </a:stretch>
                    </p:blipFill>
                    <p:spPr>
                      <a:xfrm>
                        <a:off x="8083784" y="4016424"/>
                        <a:ext cx="922338" cy="796925"/>
                      </a:xfrm>
                      <a:prstGeom prst="rect">
                        <a:avLst/>
                      </a:prstGeom>
                    </p:spPr>
                  </p:pic>
                </p:oleObj>
              </mc:Fallback>
            </mc:AlternateContent>
          </a:graphicData>
        </a:graphic>
      </p:graphicFrame>
      <p:graphicFrame>
        <p:nvGraphicFramePr>
          <p:cNvPr id="2" name="개체 1"/>
          <p:cNvGraphicFramePr>
            <a:graphicFrameLocks noChangeAspect="1"/>
          </p:cNvGraphicFramePr>
          <p:nvPr>
            <p:extLst>
              <p:ext uri="{D42A27DB-BD31-4B8C-83A1-F6EECF244321}">
                <p14:modId xmlns:p14="http://schemas.microsoft.com/office/powerpoint/2010/main" val="2777001464"/>
              </p:ext>
            </p:extLst>
          </p:nvPr>
        </p:nvGraphicFramePr>
        <p:xfrm>
          <a:off x="8062764" y="3440441"/>
          <a:ext cx="922338" cy="796925"/>
        </p:xfrm>
        <a:graphic>
          <a:graphicData uri="http://schemas.openxmlformats.org/presentationml/2006/ole">
            <mc:AlternateContent xmlns:mc="http://schemas.openxmlformats.org/markup-compatibility/2006">
              <mc:Choice xmlns:v="urn:schemas-microsoft-com:vml" Requires="v">
                <p:oleObj spid="_x0000_s4115" name="Document" showAsIcon="1" r:id="rId6" imgW="921600" imgH="797400" progId="Word.Document.12">
                  <p:embed/>
                </p:oleObj>
              </mc:Choice>
              <mc:Fallback>
                <p:oleObj name="Document" showAsIcon="1" r:id="rId6" imgW="921600" imgH="797400" progId="Word.Document.12">
                  <p:embed/>
                  <p:pic>
                    <p:nvPicPr>
                      <p:cNvPr id="0" name=""/>
                      <p:cNvPicPr/>
                      <p:nvPr/>
                    </p:nvPicPr>
                    <p:blipFill>
                      <a:blip r:embed="rId7"/>
                      <a:stretch>
                        <a:fillRect/>
                      </a:stretch>
                    </p:blipFill>
                    <p:spPr>
                      <a:xfrm>
                        <a:off x="8062764" y="3440441"/>
                        <a:ext cx="922338" cy="796925"/>
                      </a:xfrm>
                      <a:prstGeom prst="rect">
                        <a:avLst/>
                      </a:prstGeom>
                    </p:spPr>
                  </p:pic>
                </p:oleObj>
              </mc:Fallback>
            </mc:AlternateContent>
          </a:graphicData>
        </a:graphic>
      </p:graphicFrame>
    </p:spTree>
    <p:extLst>
      <p:ext uri="{BB962C8B-B14F-4D97-AF65-F5344CB8AC3E}">
        <p14:creationId xmlns:p14="http://schemas.microsoft.com/office/powerpoint/2010/main" val="79348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5">
            <a:extLst>
              <a:ext uri="{FF2B5EF4-FFF2-40B4-BE49-F238E27FC236}">
                <a16:creationId xmlns:a16="http://schemas.microsoft.com/office/drawing/2014/main" xmlns="" id="{853846B8-273A-45F3-B6D8-7BEFB33AC50D}"/>
              </a:ext>
            </a:extLst>
          </p:cNvPr>
          <p:cNvSpPr txBox="1">
            <a:spLocks/>
          </p:cNvSpPr>
          <p:nvPr/>
        </p:nvSpPr>
        <p:spPr>
          <a:xfrm>
            <a:off x="989700" y="2868715"/>
            <a:ext cx="8344800" cy="554400"/>
          </a:xfrm>
          <a:prstGeom prst="rect">
            <a:avLst/>
          </a:prstGeom>
        </p:spPr>
        <p:txBody>
          <a:bodyPr lIns="0" tIns="0" rIns="0" bIns="0" anchor="t"/>
          <a:lstStyle>
            <a:lvl1pPr marL="0" indent="0" algn="l" defTabSz="914126" rtl="0" eaLnBrk="1" latinLnBrk="1" hangingPunct="1">
              <a:lnSpc>
                <a:spcPct val="100000"/>
              </a:lnSpc>
              <a:spcBef>
                <a:spcPts val="0"/>
              </a:spcBef>
              <a:buFont typeface="Arial" panose="020B0604020202020204" pitchFamily="34" charset="0"/>
              <a:buNone/>
              <a:defRPr sz="3600" kern="1200">
                <a:solidFill>
                  <a:schemeClr val="tx1"/>
                </a:solidFill>
                <a:latin typeface="Samsung Sharp Sans"/>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Capstone Project Student’s Guide</a:t>
            </a:r>
          </a:p>
        </p:txBody>
      </p:sp>
      <p:grpSp>
        <p:nvGrpSpPr>
          <p:cNvPr id="20" name="Group 1">
            <a:extLst>
              <a:ext uri="{FF2B5EF4-FFF2-40B4-BE49-F238E27FC236}">
                <a16:creationId xmlns:a16="http://schemas.microsoft.com/office/drawing/2014/main" xmlns="" id="{43A1FE26-B098-4895-8E43-95B9EC6A6181}"/>
              </a:ext>
            </a:extLst>
          </p:cNvPr>
          <p:cNvGrpSpPr/>
          <p:nvPr/>
        </p:nvGrpSpPr>
        <p:grpSpPr>
          <a:xfrm>
            <a:off x="989700" y="3862604"/>
            <a:ext cx="4379913" cy="632207"/>
            <a:chOff x="4181256" y="3224809"/>
            <a:chExt cx="4379913" cy="632207"/>
          </a:xfrm>
        </p:grpSpPr>
        <p:sp>
          <p:nvSpPr>
            <p:cNvPr id="21" name="직사각형 20">
              <a:extLst>
                <a:ext uri="{FF2B5EF4-FFF2-40B4-BE49-F238E27FC236}">
                  <a16:creationId xmlns:a16="http://schemas.microsoft.com/office/drawing/2014/main" xmlns="" id="{C1FE34C3-60D9-422D-9220-96069AF09B1B}"/>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ea typeface="SamsungOne 700" panose="020B0803030303020204" pitchFamily="34" charset="0"/>
                </a:rPr>
                <a:t>Unit 1. Capstone Project Schedule</a:t>
              </a:r>
            </a:p>
          </p:txBody>
        </p:sp>
        <p:sp>
          <p:nvSpPr>
            <p:cNvPr id="22" name="직사각형 21">
              <a:extLst>
                <a:ext uri="{FF2B5EF4-FFF2-40B4-BE49-F238E27FC236}">
                  <a16:creationId xmlns:a16="http://schemas.microsoft.com/office/drawing/2014/main" xmlns="" id="{E0DA6EBD-376F-4715-83D1-CA3835E2BEAC}"/>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3" name="직사각형 22">
              <a:extLst>
                <a:ext uri="{FF2B5EF4-FFF2-40B4-BE49-F238E27FC236}">
                  <a16:creationId xmlns:a16="http://schemas.microsoft.com/office/drawing/2014/main" xmlns="" id="{F866700B-C56D-4DF3-8C2A-B1EBF40A52F7}"/>
                </a:ext>
              </a:extLst>
            </p:cNvPr>
            <p:cNvSpPr/>
            <p:nvPr/>
          </p:nvSpPr>
          <p:spPr>
            <a:xfrm>
              <a:off x="5160752" y="3641572"/>
              <a:ext cx="340041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ea typeface="SamsungOne 700" panose="020B0803030303020204" pitchFamily="34" charset="0"/>
                </a:rPr>
                <a:t>1.1. Schedule &amp; Activity</a:t>
              </a:r>
            </a:p>
          </p:txBody>
        </p:sp>
      </p:grpSp>
      <p:grpSp>
        <p:nvGrpSpPr>
          <p:cNvPr id="24" name="Group 1">
            <a:extLst>
              <a:ext uri="{FF2B5EF4-FFF2-40B4-BE49-F238E27FC236}">
                <a16:creationId xmlns:a16="http://schemas.microsoft.com/office/drawing/2014/main" xmlns="" id="{803A8539-EEDE-4BFF-ACB9-056F0FCECE59}"/>
              </a:ext>
            </a:extLst>
          </p:cNvPr>
          <p:cNvGrpSpPr/>
          <p:nvPr/>
        </p:nvGrpSpPr>
        <p:grpSpPr>
          <a:xfrm>
            <a:off x="989700" y="4818217"/>
            <a:ext cx="4379913" cy="924594"/>
            <a:chOff x="4181256" y="3224809"/>
            <a:chExt cx="4379913" cy="924594"/>
          </a:xfrm>
        </p:grpSpPr>
        <p:sp>
          <p:nvSpPr>
            <p:cNvPr id="25" name="직사각형 37">
              <a:extLst>
                <a:ext uri="{FF2B5EF4-FFF2-40B4-BE49-F238E27FC236}">
                  <a16:creationId xmlns:a16="http://schemas.microsoft.com/office/drawing/2014/main" xmlns="" id="{AE755A23-5A8D-4C4A-9309-9B3699AC955F}"/>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Evaluation &amp; FAQ</a:t>
              </a:r>
            </a:p>
          </p:txBody>
        </p:sp>
        <p:sp>
          <p:nvSpPr>
            <p:cNvPr id="26" name="직사각형 38">
              <a:extLst>
                <a:ext uri="{FF2B5EF4-FFF2-40B4-BE49-F238E27FC236}">
                  <a16:creationId xmlns:a16="http://schemas.microsoft.com/office/drawing/2014/main" xmlns="" id="{AF08DF5A-7B2C-4FD8-8241-F743E930855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7" name="직사각형 39">
              <a:extLst>
                <a:ext uri="{FF2B5EF4-FFF2-40B4-BE49-F238E27FC236}">
                  <a16:creationId xmlns:a16="http://schemas.microsoft.com/office/drawing/2014/main" xmlns="" id="{A04B70FB-A841-4DA3-96B7-C45DFD159D62}"/>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Evaluation </a:t>
              </a:r>
              <a:r>
                <a:rPr lang="en-US" altLang="ko-KR" sz="1400" dirty="0" smtClean="0">
                  <a:solidFill>
                    <a:srgbClr val="193EB0"/>
                  </a:solidFill>
                  <a:latin typeface="SamsungOne 700" panose="020B0803030303020204" pitchFamily="34" charset="0"/>
                  <a:ea typeface="SamsungOne 700" panose="020B0803030303020204" pitchFamily="34" charset="0"/>
                </a:rPr>
                <a:t>Criteria</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2.2. </a:t>
              </a:r>
              <a:r>
                <a:rPr lang="en-US" altLang="ko-KR" sz="1400" dirty="0" smtClean="0">
                  <a:solidFill>
                    <a:srgbClr val="193EB0"/>
                  </a:solidFill>
                  <a:latin typeface="SamsungOne 700" panose="020B0803030303020204" pitchFamily="34" charset="0"/>
                  <a:ea typeface="SamsungOne 700" panose="020B0803030303020204" pitchFamily="34" charset="0"/>
                </a:rPr>
                <a:t>FAQ</a:t>
              </a:r>
              <a:endParaRPr lang="en-US" altLang="ko-KR" sz="1400" dirty="0">
                <a:solidFill>
                  <a:srgbClr val="193EB0"/>
                </a:solidFill>
                <a:latin typeface="SamsungOne 700" panose="020B0803030303020204" pitchFamily="34" charset="0"/>
                <a:ea typeface="SamsungOne 700" panose="020B0803030303020204" pitchFamily="34" charset="0"/>
              </a:endParaRPr>
            </a:p>
          </p:txBody>
        </p:sp>
      </p:grpSp>
    </p:spTree>
    <p:extLst>
      <p:ext uri="{BB962C8B-B14F-4D97-AF65-F5344CB8AC3E}">
        <p14:creationId xmlns:p14="http://schemas.microsoft.com/office/powerpoint/2010/main" val="238594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xmlns=""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xmlns="" id="{963D7A32-B228-4C31-A4C8-F46398C52720}"/>
              </a:ext>
            </a:extLst>
          </p:cNvPr>
          <p:cNvSpPr>
            <a:spLocks noGrp="1"/>
          </p:cNvSpPr>
          <p:nvPr>
            <p:ph type="body" sz="quarter" idx="11"/>
          </p:nvPr>
        </p:nvSpPr>
        <p:spPr>
          <a:xfrm>
            <a:off x="790000" y="450001"/>
            <a:ext cx="6837808" cy="276999"/>
          </a:xfrm>
        </p:spPr>
        <p:txBody>
          <a:bodyPr/>
          <a:lstStyle/>
          <a:p>
            <a:r>
              <a:rPr lang="en-US" altLang="ko-KR" dirty="0"/>
              <a:t> Evaluation</a:t>
            </a:r>
          </a:p>
        </p:txBody>
      </p:sp>
      <p:sp>
        <p:nvSpPr>
          <p:cNvPr id="13" name="텍스트 개체 틀 4">
            <a:extLst>
              <a:ext uri="{FF2B5EF4-FFF2-40B4-BE49-F238E27FC236}">
                <a16:creationId xmlns:a16="http://schemas.microsoft.com/office/drawing/2014/main" xmlns="" id="{CACEB1D6-2F46-4699-8009-D0E1C0E33F92}"/>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14" name="텍스트 개체 틀 5">
            <a:extLst>
              <a:ext uri="{FF2B5EF4-FFF2-40B4-BE49-F238E27FC236}">
                <a16:creationId xmlns:a16="http://schemas.microsoft.com/office/drawing/2014/main" xmlns="" id="{6F8659A1-AAE6-4F73-900C-9F457903C74B}"/>
              </a:ext>
            </a:extLst>
          </p:cNvPr>
          <p:cNvSpPr>
            <a:spLocks noGrp="1"/>
          </p:cNvSpPr>
          <p:nvPr>
            <p:ph type="body" sz="quarter" idx="13"/>
          </p:nvPr>
        </p:nvSpPr>
        <p:spPr>
          <a:xfrm>
            <a:off x="8740667" y="480779"/>
            <a:ext cx="467850" cy="246221"/>
          </a:xfrm>
        </p:spPr>
        <p:txBody>
          <a:bodyPr/>
          <a:lstStyle/>
          <a:p>
            <a:r>
              <a:rPr lang="en-US" altLang="ko-KR" dirty="0"/>
              <a:t>UNIT</a:t>
            </a:r>
            <a:endParaRPr lang="ko-KR" altLang="en-US" dirty="0"/>
          </a:p>
        </p:txBody>
      </p:sp>
      <p:graphicFrame>
        <p:nvGraphicFramePr>
          <p:cNvPr id="10" name="Table 19">
            <a:extLst>
              <a:ext uri="{FF2B5EF4-FFF2-40B4-BE49-F238E27FC236}">
                <a16:creationId xmlns:a16="http://schemas.microsoft.com/office/drawing/2014/main" xmlns="" id="{48366DE5-FD0B-4562-A3EC-DD16700E137D}"/>
              </a:ext>
            </a:extLst>
          </p:cNvPr>
          <p:cNvGraphicFramePr>
            <a:graphicFrameLocks noGrp="1"/>
          </p:cNvGraphicFramePr>
          <p:nvPr>
            <p:extLst>
              <p:ext uri="{D42A27DB-BD31-4B8C-83A1-F6EECF244321}">
                <p14:modId xmlns:p14="http://schemas.microsoft.com/office/powerpoint/2010/main" val="3469807017"/>
              </p:ext>
            </p:extLst>
          </p:nvPr>
        </p:nvGraphicFramePr>
        <p:xfrm>
          <a:off x="532605" y="1528475"/>
          <a:ext cx="8837896" cy="4343819"/>
        </p:xfrm>
        <a:graphic>
          <a:graphicData uri="http://schemas.openxmlformats.org/drawingml/2006/table">
            <a:tbl>
              <a:tblPr/>
              <a:tblGrid>
                <a:gridCol w="1898587">
                  <a:extLst>
                    <a:ext uri="{9D8B030D-6E8A-4147-A177-3AD203B41FA5}">
                      <a16:colId xmlns:a16="http://schemas.microsoft.com/office/drawing/2014/main" xmlns="" val="20001"/>
                    </a:ext>
                  </a:extLst>
                </a:gridCol>
                <a:gridCol w="1440206">
                  <a:extLst>
                    <a:ext uri="{9D8B030D-6E8A-4147-A177-3AD203B41FA5}">
                      <a16:colId xmlns:a16="http://schemas.microsoft.com/office/drawing/2014/main" xmlns="" val="20002"/>
                    </a:ext>
                  </a:extLst>
                </a:gridCol>
                <a:gridCol w="3168454">
                  <a:extLst>
                    <a:ext uri="{9D8B030D-6E8A-4147-A177-3AD203B41FA5}">
                      <a16:colId xmlns:a16="http://schemas.microsoft.com/office/drawing/2014/main" xmlns="" val="20003"/>
                    </a:ext>
                  </a:extLst>
                </a:gridCol>
                <a:gridCol w="2330649">
                  <a:extLst>
                    <a:ext uri="{9D8B030D-6E8A-4147-A177-3AD203B41FA5}">
                      <a16:colId xmlns:a16="http://schemas.microsoft.com/office/drawing/2014/main" xmlns="" val="20004"/>
                    </a:ext>
                  </a:extLst>
                </a:gridCol>
              </a:tblGrid>
              <a:tr h="598869">
                <a:tc>
                  <a:txBody>
                    <a:bodyPr/>
                    <a:lstStyle/>
                    <a:p>
                      <a:pPr marL="0" algn="ctr" defTabSz="990295" rtl="0" eaLnBrk="1" fontAlgn="ctr" latinLnBrk="0"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rPr>
                        <a:t>CATEGORY</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fontAlgn="ctr" latinLnBrk="0"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rPr>
                        <a:t>SCORE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fontAlgn="ctr" latinLnBrk="0"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rPr>
                        <a:t>EVALUATION CRITERIA</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90295" rtl="0" eaLnBrk="1" fontAlgn="ctr" latinLnBrk="0" hangingPunct="1"/>
                      <a:r>
                        <a:rPr lang="en-US" altLang="ko-KR"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rPr>
                        <a:t>NOTE</a:t>
                      </a:r>
                      <a:endParaRPr lang="ko-KR" altLang="en-US" sz="1400" b="0" kern="1200" dirty="0">
                        <a:gradFill>
                          <a:gsLst>
                            <a:gs pos="0">
                              <a:schemeClr val="tx1"/>
                            </a:gs>
                            <a:gs pos="100000">
                              <a:schemeClr val="tx1"/>
                            </a:gs>
                          </a:gsLst>
                          <a:lin ang="7200000" scaled="0"/>
                        </a:gradFill>
                        <a:latin typeface="SamsungOne 700" panose="020B08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748990">
                <a:tc>
                  <a:txBody>
                    <a:bodyPr/>
                    <a:lstStyle/>
                    <a:p>
                      <a:pPr marL="0" algn="ctr" defTabSz="990295" rtl="0" eaLnBrk="1" fontAlgn="ctr" latinLnBrk="0" hangingPunct="1"/>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Idea</a:t>
                      </a:r>
                      <a:endPar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90295" rtl="0" eaLnBrk="1" fontAlgn="auto"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20 Pts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90295" rtl="0" eaLnBrk="1" fontAlgn="ctr" latinLnBrk="0"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Creativity / Impact / Differentiation / Technique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rowSpan="5">
                  <a:txBody>
                    <a:bodyPr/>
                    <a:lstStyle/>
                    <a:p>
                      <a:pPr marL="0" indent="0" algn="l" defTabSz="990295" rtl="0" eaLnBrk="1" fontAlgn="ctr" latinLnBrk="0" hangingPunct="1">
                        <a:buFont typeface="Arial" pitchFamily="34" charset="0"/>
                        <a:buNone/>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60% : Instructor</a:t>
                      </a:r>
                    </a:p>
                    <a:p>
                      <a:pPr marL="0" indent="0" algn="l" defTabSz="990295" rtl="0" eaLnBrk="1" fontAlgn="ctr" latinLnBrk="0" hangingPunct="1">
                        <a:buFont typeface="Arial" pitchFamily="34" charset="0"/>
                        <a:buNone/>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40% : Other panels (e.g. Samsung Researcher, etc.)</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748990">
                <a:tc>
                  <a:txBody>
                    <a:bodyPr/>
                    <a:lstStyle/>
                    <a:p>
                      <a:pPr marL="0" algn="ctr" defTabSz="990295" rtl="0" eaLnBrk="1" fontAlgn="ctr" latinLnBrk="0" hangingPunct="1"/>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Application</a:t>
                      </a:r>
                      <a:endPar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90295" rtl="0" eaLnBrk="1" fontAlgn="auto"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30 Pts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90295" rtl="0" eaLnBrk="1" fontAlgn="ctr" latinLnBrk="0"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Maintenance / Utilization / practicality</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ctr" defTabSz="990295" rtl="0" eaLnBrk="1" fontAlgn="auto" latinLnBrk="1" hangingPunct="1">
                        <a:lnSpc>
                          <a:spcPct val="100000"/>
                        </a:lnSpc>
                        <a:spcBef>
                          <a:spcPts val="0"/>
                        </a:spcBef>
                        <a:spcAft>
                          <a:spcPts val="0"/>
                        </a:spcAft>
                        <a:buClrTx/>
                        <a:buSzTx/>
                        <a:buFontTx/>
                        <a:buNone/>
                        <a:tabLst/>
                        <a:defRPr/>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748990">
                <a:tc>
                  <a:txBody>
                    <a:bodyPr/>
                    <a:lstStyle/>
                    <a:p>
                      <a:pPr marL="0" algn="ctr" defTabSz="990295" rtl="0" eaLnBrk="1" fontAlgn="ctr" latinLnBrk="0" hangingPunct="1"/>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Result</a:t>
                      </a:r>
                      <a:endPar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90295" rtl="0" eaLnBrk="1" fontAlgn="auto"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30 Pts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90295" rtl="0" eaLnBrk="1" fontAlgn="ctr"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Efficiency / Performance / Maturity</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0" algn="ctr" defTabSz="990295" rtl="0" eaLnBrk="1" fontAlgn="ctr" latinLnBrk="0" hangingPunct="1"/>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algn="ctr" defTabSz="990295" rtl="0" eaLnBrk="1" latinLnBrk="1" hangingPunct="1"/>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73132085"/>
                  </a:ext>
                </a:extLst>
              </a:tr>
              <a:tr h="748990">
                <a:tc>
                  <a:txBody>
                    <a:bodyPr/>
                    <a:lstStyle/>
                    <a:p>
                      <a:pPr marL="0" marR="0" lvl="0" indent="0" algn="ctr" defTabSz="990295" rtl="0" eaLnBrk="1" fontAlgn="ctr" latinLnBrk="0" hangingPunct="1">
                        <a:lnSpc>
                          <a:spcPct val="100000"/>
                        </a:lnSpc>
                        <a:spcBef>
                          <a:spcPts val="0"/>
                        </a:spcBef>
                        <a:spcAft>
                          <a:spcPts val="0"/>
                        </a:spcAft>
                        <a:buClrTx/>
                        <a:buSzTx/>
                        <a:buFontTx/>
                        <a:buNone/>
                        <a:tabLst/>
                        <a:defRPr/>
                      </a:pPr>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Project</a:t>
                      </a:r>
                      <a:r>
                        <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Management</a:t>
                      </a:r>
                      <a:endPar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indent="0" algn="ctr" defTabSz="990295" rtl="0" eaLnBrk="1" fontAlgn="auto"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10 Pts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90295" rtl="0" eaLnBrk="1" fontAlgn="ctr"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Teamwork / Adaptability /</a:t>
                      </a:r>
                      <a:b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b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Time Management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algn="ctr" defTabSz="990295" rtl="0" eaLnBrk="1" latinLnBrk="1" hangingPunct="1"/>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76605002"/>
                  </a:ext>
                </a:extLst>
              </a:tr>
              <a:tr h="748990">
                <a:tc>
                  <a:txBody>
                    <a:bodyPr/>
                    <a:lstStyle/>
                    <a:p>
                      <a:pPr marL="0" marR="0" lvl="0" indent="0" algn="ctr" defTabSz="990295" rtl="0" eaLnBrk="1" fontAlgn="ctr" latinLnBrk="0" hangingPunct="1">
                        <a:lnSpc>
                          <a:spcPct val="100000"/>
                        </a:lnSpc>
                        <a:spcBef>
                          <a:spcPts val="0"/>
                        </a:spcBef>
                        <a:spcAft>
                          <a:spcPts val="0"/>
                        </a:spcAft>
                        <a:buClrTx/>
                        <a:buSzTx/>
                        <a:buFontTx/>
                        <a:buNone/>
                        <a:tabLst/>
                        <a:defRPr/>
                      </a:pPr>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Presentation</a:t>
                      </a:r>
                      <a:b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br>
                      <a:r>
                        <a:rPr lang="en-US" altLang="ko-KR"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&amp; Report</a:t>
                      </a:r>
                      <a:endParaRPr lang="ko-KR" altLang="en-US" sz="16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774" marR="7774" marT="7774"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90295" rtl="0" eaLnBrk="1" fontAlgn="auto"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20 Pts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90295" rtl="0" eaLnBrk="1" fontAlgn="ctr" latinLnBrk="0"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Clarity / Effectiveness / Q&amp;A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p>
                      <a:pPr marL="0" algn="ctr" defTabSz="990295" rtl="0" eaLnBrk="1" fontAlgn="ctr" latinLnBrk="0" hangingPunct="1"/>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7774" marR="7774" marT="777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indent="0" algn="l" defTabSz="990295" rtl="0" eaLnBrk="1" fontAlgn="ctr" latinLnBrk="0" hangingPunct="1">
                        <a:buFont typeface="Arial" pitchFamily="34" charset="0"/>
                        <a:buNone/>
                      </a:pP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933158"/>
                  </a:ext>
                </a:extLst>
              </a:tr>
            </a:tbl>
          </a:graphicData>
        </a:graphic>
      </p:graphicFrame>
    </p:spTree>
    <p:extLst>
      <p:ext uri="{BB962C8B-B14F-4D97-AF65-F5344CB8AC3E}">
        <p14:creationId xmlns:p14="http://schemas.microsoft.com/office/powerpoint/2010/main" val="1163563908"/>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5701</TotalTime>
  <Words>1129</Words>
  <Application>Microsoft Office PowerPoint</Application>
  <PresentationFormat>사용자 지정</PresentationFormat>
  <Paragraphs>223</Paragraphs>
  <Slides>14</Slides>
  <Notes>4</Notes>
  <HiddenSlides>0</HiddenSlides>
  <MMClips>0</MMClips>
  <ScaleCrop>false</ScaleCrop>
  <HeadingPairs>
    <vt:vector size="8" baseType="variant">
      <vt:variant>
        <vt:lpstr>사용한 글꼴</vt:lpstr>
      </vt:variant>
      <vt:variant>
        <vt:i4>17</vt:i4>
      </vt:variant>
      <vt:variant>
        <vt:lpstr>테마</vt:lpstr>
      </vt:variant>
      <vt:variant>
        <vt:i4>1</vt:i4>
      </vt:variant>
      <vt:variant>
        <vt:lpstr>포함된 OLE 서버</vt:lpstr>
      </vt:variant>
      <vt:variant>
        <vt:i4>3</vt:i4>
      </vt:variant>
      <vt:variant>
        <vt:lpstr>슬라이드 제목</vt:lpstr>
      </vt:variant>
      <vt:variant>
        <vt:i4>14</vt:i4>
      </vt:variant>
    </vt:vector>
  </HeadingPairs>
  <TitlesOfParts>
    <vt:vector size="35" baseType="lpstr">
      <vt:lpstr>Samsung Sharp Sans Bold</vt:lpstr>
      <vt:lpstr>SamsungOneKorean 700</vt:lpstr>
      <vt:lpstr>Arial</vt:lpstr>
      <vt:lpstr>SamsungOneKorean 400</vt:lpstr>
      <vt:lpstr>SamsungOne-400</vt:lpstr>
      <vt:lpstr>Samsung Sharp Sans Regular</vt:lpstr>
      <vt:lpstr>Times New Roman</vt:lpstr>
      <vt:lpstr>Wingdings</vt:lpstr>
      <vt:lpstr>Arial Unicode MS</vt:lpstr>
      <vt:lpstr>SamsungOne 400</vt:lpstr>
      <vt:lpstr>SamsungOne 700</vt:lpstr>
      <vt:lpstr>Samsung Sharp Sans</vt:lpstr>
      <vt:lpstr>SamsungOne-700</vt:lpstr>
      <vt:lpstr>Calibri</vt:lpstr>
      <vt:lpstr>맑은 고딕</vt:lpstr>
      <vt:lpstr>SamsungOne 400C</vt:lpstr>
      <vt:lpstr>Samsung Sharp Sans Medium</vt:lpstr>
      <vt:lpstr>Office Theme</vt:lpstr>
      <vt:lpstr>Presentation</vt:lpstr>
      <vt:lpstr>Document</vt:lpstr>
      <vt:lpstr>Worksheet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Soomin Kim</cp:lastModifiedBy>
  <cp:revision>2106</cp:revision>
  <dcterms:created xsi:type="dcterms:W3CDTF">2019-07-06T14:12:49Z</dcterms:created>
  <dcterms:modified xsi:type="dcterms:W3CDTF">2023-09-12T07:04:04Z</dcterms:modified>
</cp:coreProperties>
</file>